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74" r:id="rId2"/>
  </p:sldMasterIdLst>
  <p:notesMasterIdLst>
    <p:notesMasterId r:id="rId22"/>
  </p:notesMasterIdLst>
  <p:sldIdLst>
    <p:sldId id="257" r:id="rId3"/>
    <p:sldId id="259" r:id="rId4"/>
    <p:sldId id="312" r:id="rId5"/>
    <p:sldId id="290" r:id="rId6"/>
    <p:sldId id="313" r:id="rId7"/>
    <p:sldId id="263" r:id="rId8"/>
    <p:sldId id="264" r:id="rId9"/>
    <p:sldId id="301" r:id="rId10"/>
    <p:sldId id="266" r:id="rId11"/>
    <p:sldId id="308" r:id="rId12"/>
    <p:sldId id="319" r:id="rId13"/>
    <p:sldId id="316" r:id="rId14"/>
    <p:sldId id="306" r:id="rId15"/>
    <p:sldId id="296" r:id="rId16"/>
    <p:sldId id="297" r:id="rId17"/>
    <p:sldId id="298" r:id="rId18"/>
    <p:sldId id="307" r:id="rId19"/>
    <p:sldId id="314" r:id="rId20"/>
    <p:sldId id="309" r:id="rId21"/>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2">
          <p15:clr>
            <a:srgbClr val="A4A3A4"/>
          </p15:clr>
        </p15:guide>
        <p15:guide id="2" orient="horz" pos="4224">
          <p15:clr>
            <a:srgbClr val="A4A3A4"/>
          </p15:clr>
        </p15:guide>
        <p15:guide id="3" orient="horz" pos="1047">
          <p15:clr>
            <a:srgbClr val="A4A3A4"/>
          </p15:clr>
        </p15:guide>
        <p15:guide id="4" orient="horz" pos="461">
          <p15:clr>
            <a:srgbClr val="A4A3A4"/>
          </p15:clr>
        </p15:guide>
        <p15:guide id="5" pos="5492">
          <p15:clr>
            <a:srgbClr val="A4A3A4"/>
          </p15:clr>
        </p15:guide>
        <p15:guide id="6" pos="144">
          <p15:clr>
            <a:srgbClr val="A4A3A4"/>
          </p15:clr>
        </p15:guide>
        <p15:guide id="7" pos="1757">
          <p15:clr>
            <a:srgbClr val="A4A3A4"/>
          </p15:clr>
        </p15:guide>
        <p15:guide id="8" pos="289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nsalvo" initials="m" lastIdx="1" clrIdx="0"/>
  <p:cmAuthor id="1" name="editor" initials="ed" lastIdx="6" clrIdx="1"/>
  <p:cmAuthor id="2" name="Honarpour, Narimon" initials="HN" lastIdx="35" clrIdx="2"/>
  <p:cmAuthor id="3" name="Fady Malik" initials="FM" lastIdx="26" clrIdx="3"/>
  <p:cmAuthor id="4" name="John Teerlink" initials="JT" lastIdx="16" clrIdx="4"/>
  <p:cmAuthor id="5" name="ed" initials="ed" lastIdx="5" clrIdx="5"/>
  <p:cmAuthor id="6" name="John Teerlink" initials="" lastIdx="1"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D8D3E0"/>
    <a:srgbClr val="CC0099"/>
    <a:srgbClr val="9900CC"/>
    <a:srgbClr val="2A0D39"/>
    <a:srgbClr val="403152"/>
    <a:srgbClr val="666699"/>
    <a:srgbClr val="9999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716" autoAdjust="0"/>
    <p:restoredTop sz="99833" autoAdjust="0"/>
  </p:normalViewPr>
  <p:slideViewPr>
    <p:cSldViewPr snapToGrid="0">
      <p:cViewPr varScale="1">
        <p:scale>
          <a:sx n="74" d="100"/>
          <a:sy n="74" d="100"/>
        </p:scale>
        <p:origin x="1668" y="72"/>
      </p:cViewPr>
      <p:guideLst>
        <p:guide orient="horz" pos="902"/>
        <p:guide orient="horz" pos="4224"/>
        <p:guide orient="horz" pos="1047"/>
        <p:guide orient="horz" pos="461"/>
        <p:guide pos="5492"/>
        <p:guide pos="144"/>
        <p:guide pos="1757"/>
        <p:guide pos="289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AF1E36-95C0-477F-B4EF-735F4610FAF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F99C00B-381B-4919-8808-0BF4C630E289}">
      <dgm:prSet phldrT="[Text]" custT="1"/>
      <dgm:spPr>
        <a:solidFill>
          <a:schemeClr val="accent5">
            <a:lumMod val="60000"/>
            <a:lumOff val="40000"/>
            <a:alpha val="41000"/>
          </a:schemeClr>
        </a:solidFill>
        <a:effectLst/>
      </dgm:spPr>
      <dgm:t>
        <a:bodyPr/>
        <a:lstStyle/>
        <a:p>
          <a:pPr algn="ctr"/>
          <a:r>
            <a:rPr lang="en-US" sz="1800" dirty="0" smtClean="0">
              <a:solidFill>
                <a:schemeClr val="tx1"/>
              </a:solidFill>
              <a:latin typeface="Arial" panose="020B0604020202020204" pitchFamily="34" charset="0"/>
              <a:cs typeface="Arial" panose="020B0604020202020204" pitchFamily="34" charset="0"/>
            </a:rPr>
            <a:t>Increases duration of systole</a:t>
          </a:r>
          <a:endParaRPr lang="en-US" sz="1800" dirty="0">
            <a:solidFill>
              <a:schemeClr val="tx1"/>
            </a:solidFill>
            <a:latin typeface="Arial" panose="020B0604020202020204" pitchFamily="34" charset="0"/>
            <a:cs typeface="Arial" panose="020B0604020202020204" pitchFamily="34" charset="0"/>
          </a:endParaRPr>
        </a:p>
      </dgm:t>
    </dgm:pt>
    <dgm:pt modelId="{544E0E18-1090-46E5-A5A8-324652052AFC}" type="parTrans" cxnId="{41B844B0-709E-4E75-8DF6-AD1B1E0D09E9}">
      <dgm:prSet/>
      <dgm:spPr/>
      <dgm:t>
        <a:bodyPr/>
        <a:lstStyle/>
        <a:p>
          <a:pPr algn="ctr"/>
          <a:endParaRPr lang="en-US" sz="1800">
            <a:latin typeface="Arial" panose="020B0604020202020204" pitchFamily="34" charset="0"/>
            <a:cs typeface="Arial" panose="020B0604020202020204" pitchFamily="34" charset="0"/>
          </a:endParaRPr>
        </a:p>
      </dgm:t>
    </dgm:pt>
    <dgm:pt modelId="{EC154C85-25AC-4824-850F-A344D197A787}" type="sibTrans" cxnId="{41B844B0-709E-4E75-8DF6-AD1B1E0D09E9}">
      <dgm:prSet/>
      <dgm:spPr/>
      <dgm:t>
        <a:bodyPr/>
        <a:lstStyle/>
        <a:p>
          <a:pPr algn="ctr"/>
          <a:endParaRPr lang="en-US" sz="1800">
            <a:latin typeface="Arial" panose="020B0604020202020204" pitchFamily="34" charset="0"/>
            <a:cs typeface="Arial" panose="020B0604020202020204" pitchFamily="34" charset="0"/>
          </a:endParaRPr>
        </a:p>
      </dgm:t>
    </dgm:pt>
    <dgm:pt modelId="{E263AB79-BFBA-4A22-99F9-72A6A3B2C25D}">
      <dgm:prSet phldrT="[Text]" custT="1"/>
      <dgm:spPr>
        <a:solidFill>
          <a:schemeClr val="accent5">
            <a:lumMod val="60000"/>
            <a:lumOff val="40000"/>
            <a:alpha val="41000"/>
          </a:schemeClr>
        </a:solidFill>
        <a:effectLst/>
      </dgm:spPr>
      <dgm:t>
        <a:bodyPr/>
        <a:lstStyle/>
        <a:p>
          <a:pPr algn="ctr"/>
          <a:r>
            <a:rPr lang="en-US" sz="1800" dirty="0" smtClean="0">
              <a:solidFill>
                <a:schemeClr val="tx1"/>
              </a:solidFill>
              <a:latin typeface="Arial" panose="020B0604020202020204" pitchFamily="34" charset="0"/>
              <a:cs typeface="Arial" panose="020B0604020202020204" pitchFamily="34" charset="0"/>
            </a:rPr>
            <a:t>Increases stroke volume</a:t>
          </a:r>
          <a:endParaRPr lang="en-US" sz="1800" dirty="0">
            <a:solidFill>
              <a:schemeClr val="tx1"/>
            </a:solidFill>
            <a:latin typeface="Arial" panose="020B0604020202020204" pitchFamily="34" charset="0"/>
            <a:cs typeface="Arial" panose="020B0604020202020204" pitchFamily="34" charset="0"/>
          </a:endParaRPr>
        </a:p>
      </dgm:t>
    </dgm:pt>
    <dgm:pt modelId="{4117C597-40B4-4BEC-A1DD-A5BC2783EC45}" type="parTrans" cxnId="{4E049887-A4DC-460E-903E-D7286CCF11C1}">
      <dgm:prSet/>
      <dgm:spPr/>
      <dgm:t>
        <a:bodyPr/>
        <a:lstStyle/>
        <a:p>
          <a:pPr algn="ctr"/>
          <a:endParaRPr lang="en-US" sz="1800">
            <a:latin typeface="Arial" panose="020B0604020202020204" pitchFamily="34" charset="0"/>
            <a:cs typeface="Arial" panose="020B0604020202020204" pitchFamily="34" charset="0"/>
          </a:endParaRPr>
        </a:p>
      </dgm:t>
    </dgm:pt>
    <dgm:pt modelId="{CCF3C71C-500F-45B1-9DAC-7511E57BF4E8}" type="sibTrans" cxnId="{4E049887-A4DC-460E-903E-D7286CCF11C1}">
      <dgm:prSet/>
      <dgm:spPr/>
      <dgm:t>
        <a:bodyPr/>
        <a:lstStyle/>
        <a:p>
          <a:pPr algn="ctr"/>
          <a:endParaRPr lang="en-US" sz="1800">
            <a:latin typeface="Arial" panose="020B0604020202020204" pitchFamily="34" charset="0"/>
            <a:cs typeface="Arial" panose="020B0604020202020204" pitchFamily="34" charset="0"/>
          </a:endParaRPr>
        </a:p>
      </dgm:t>
    </dgm:pt>
    <dgm:pt modelId="{7CAA90F4-C535-4DF2-B537-431ABCC2A2AA}">
      <dgm:prSet phldrT="[Text]" custT="1"/>
      <dgm:spPr>
        <a:solidFill>
          <a:schemeClr val="accent5">
            <a:lumMod val="60000"/>
            <a:lumOff val="40000"/>
            <a:alpha val="41000"/>
          </a:schemeClr>
        </a:solidFill>
        <a:effectLst/>
      </dgm:spPr>
      <dgm:t>
        <a:bodyPr/>
        <a:lstStyle/>
        <a:p>
          <a:pPr algn="ctr"/>
          <a:r>
            <a:rPr lang="en-US" sz="1800" dirty="0" smtClean="0">
              <a:solidFill>
                <a:schemeClr val="tx1"/>
              </a:solidFill>
              <a:latin typeface="Arial" panose="020B0604020202020204" pitchFamily="34" charset="0"/>
              <a:cs typeface="Arial" panose="020B0604020202020204" pitchFamily="34" charset="0"/>
            </a:rPr>
            <a:t>No increase in myocyte calcium</a:t>
          </a:r>
          <a:endParaRPr lang="en-US" sz="1800" dirty="0">
            <a:solidFill>
              <a:schemeClr val="tx1"/>
            </a:solidFill>
            <a:latin typeface="Arial" panose="020B0604020202020204" pitchFamily="34" charset="0"/>
            <a:cs typeface="Arial" panose="020B0604020202020204" pitchFamily="34" charset="0"/>
          </a:endParaRPr>
        </a:p>
      </dgm:t>
    </dgm:pt>
    <dgm:pt modelId="{F37C4E80-B400-4D59-B71A-C78B59C6D047}" type="parTrans" cxnId="{3A5E629C-17E9-4B2D-A2A9-AE53FBCB2893}">
      <dgm:prSet/>
      <dgm:spPr/>
      <dgm:t>
        <a:bodyPr/>
        <a:lstStyle/>
        <a:p>
          <a:pPr algn="ctr"/>
          <a:endParaRPr lang="en-US" sz="1800">
            <a:latin typeface="Arial" panose="020B0604020202020204" pitchFamily="34" charset="0"/>
            <a:cs typeface="Arial" panose="020B0604020202020204" pitchFamily="34" charset="0"/>
          </a:endParaRPr>
        </a:p>
      </dgm:t>
    </dgm:pt>
    <dgm:pt modelId="{9A99946B-2C16-446B-BB1F-79B3F39B6B14}" type="sibTrans" cxnId="{3A5E629C-17E9-4B2D-A2A9-AE53FBCB2893}">
      <dgm:prSet/>
      <dgm:spPr/>
      <dgm:t>
        <a:bodyPr/>
        <a:lstStyle/>
        <a:p>
          <a:pPr algn="ctr"/>
          <a:endParaRPr lang="en-US" sz="1800">
            <a:latin typeface="Arial" panose="020B0604020202020204" pitchFamily="34" charset="0"/>
            <a:cs typeface="Arial" panose="020B0604020202020204" pitchFamily="34" charset="0"/>
          </a:endParaRPr>
        </a:p>
      </dgm:t>
    </dgm:pt>
    <dgm:pt modelId="{AB6D8BF3-4F8C-4404-9B20-BC8918E5D099}">
      <dgm:prSet phldrT="[Text]" custT="1"/>
      <dgm:spPr>
        <a:solidFill>
          <a:schemeClr val="accent5">
            <a:lumMod val="60000"/>
            <a:lumOff val="40000"/>
            <a:alpha val="41000"/>
          </a:schemeClr>
        </a:solidFill>
        <a:effectLst/>
      </dgm:spPr>
      <dgm:t>
        <a:bodyPr/>
        <a:lstStyle/>
        <a:p>
          <a:pPr algn="ctr"/>
          <a:r>
            <a:rPr lang="en-US" sz="1800" dirty="0" smtClean="0">
              <a:solidFill>
                <a:schemeClr val="tx1"/>
              </a:solidFill>
              <a:latin typeface="Arial" panose="020B0604020202020204" pitchFamily="34" charset="0"/>
              <a:cs typeface="Arial" panose="020B0604020202020204" pitchFamily="34" charset="0"/>
            </a:rPr>
            <a:t>No change in dP/dt</a:t>
          </a:r>
          <a:r>
            <a:rPr lang="en-US" sz="1800" baseline="-25000" dirty="0" smtClean="0">
              <a:solidFill>
                <a:schemeClr val="tx1"/>
              </a:solidFill>
              <a:latin typeface="Arial" panose="020B0604020202020204" pitchFamily="34" charset="0"/>
              <a:cs typeface="Arial" panose="020B0604020202020204" pitchFamily="34" charset="0"/>
            </a:rPr>
            <a:t>max</a:t>
          </a:r>
          <a:endParaRPr lang="en-US" sz="1800" baseline="-25000" dirty="0">
            <a:solidFill>
              <a:schemeClr val="tx1"/>
            </a:solidFill>
            <a:latin typeface="Arial" panose="020B0604020202020204" pitchFamily="34" charset="0"/>
            <a:cs typeface="Arial" panose="020B0604020202020204" pitchFamily="34" charset="0"/>
          </a:endParaRPr>
        </a:p>
      </dgm:t>
    </dgm:pt>
    <dgm:pt modelId="{2FE0F714-EF47-454C-99BF-BFC7796EA58F}" type="parTrans" cxnId="{ED86911A-0D7A-4CE9-BEB7-6D8813607EBF}">
      <dgm:prSet/>
      <dgm:spPr/>
      <dgm:t>
        <a:bodyPr/>
        <a:lstStyle/>
        <a:p>
          <a:pPr algn="ctr"/>
          <a:endParaRPr lang="en-US" sz="1800">
            <a:latin typeface="Arial" panose="020B0604020202020204" pitchFamily="34" charset="0"/>
            <a:cs typeface="Arial" panose="020B0604020202020204" pitchFamily="34" charset="0"/>
          </a:endParaRPr>
        </a:p>
      </dgm:t>
    </dgm:pt>
    <dgm:pt modelId="{795389B7-C3DB-4189-A002-B5FA53C40943}" type="sibTrans" cxnId="{ED86911A-0D7A-4CE9-BEB7-6D8813607EBF}">
      <dgm:prSet/>
      <dgm:spPr/>
      <dgm:t>
        <a:bodyPr/>
        <a:lstStyle/>
        <a:p>
          <a:pPr algn="ctr"/>
          <a:endParaRPr lang="en-US" sz="1800">
            <a:latin typeface="Arial" panose="020B0604020202020204" pitchFamily="34" charset="0"/>
            <a:cs typeface="Arial" panose="020B0604020202020204" pitchFamily="34" charset="0"/>
          </a:endParaRPr>
        </a:p>
      </dgm:t>
    </dgm:pt>
    <dgm:pt modelId="{49DD61EA-5E67-450E-ABD2-DAA53DEE06F0}">
      <dgm:prSet phldrT="[Text]" custT="1"/>
      <dgm:spPr>
        <a:solidFill>
          <a:schemeClr val="accent5">
            <a:lumMod val="60000"/>
            <a:lumOff val="40000"/>
            <a:alpha val="41000"/>
          </a:schemeClr>
        </a:solidFill>
        <a:effectLst/>
      </dgm:spPr>
      <dgm:t>
        <a:bodyPr/>
        <a:lstStyle/>
        <a:p>
          <a:pPr algn="ctr"/>
          <a:r>
            <a:rPr lang="en-US" sz="1800" dirty="0" smtClean="0">
              <a:solidFill>
                <a:schemeClr val="tx1"/>
              </a:solidFill>
              <a:latin typeface="Arial" panose="020B0604020202020204" pitchFamily="34" charset="0"/>
              <a:cs typeface="Arial" panose="020B0604020202020204" pitchFamily="34" charset="0"/>
            </a:rPr>
            <a:t>No increase in MVO</a:t>
          </a:r>
          <a:r>
            <a:rPr lang="en-US" sz="1800" baseline="-25000" dirty="0" smtClean="0">
              <a:solidFill>
                <a:schemeClr val="tx1"/>
              </a:solidFill>
              <a:latin typeface="Arial" panose="020B0604020202020204" pitchFamily="34" charset="0"/>
              <a:cs typeface="Arial" panose="020B0604020202020204" pitchFamily="34" charset="0"/>
            </a:rPr>
            <a:t>2</a:t>
          </a:r>
          <a:endParaRPr lang="en-US" sz="1800" baseline="-25000" dirty="0">
            <a:solidFill>
              <a:schemeClr val="tx1"/>
            </a:solidFill>
            <a:latin typeface="Arial" panose="020B0604020202020204" pitchFamily="34" charset="0"/>
            <a:cs typeface="Arial" panose="020B0604020202020204" pitchFamily="34" charset="0"/>
          </a:endParaRPr>
        </a:p>
      </dgm:t>
    </dgm:pt>
    <dgm:pt modelId="{33469940-333A-41D9-9228-018AA418B6EA}" type="parTrans" cxnId="{EC735596-84EB-457E-A522-8F52FC2F7BBB}">
      <dgm:prSet/>
      <dgm:spPr/>
      <dgm:t>
        <a:bodyPr/>
        <a:lstStyle/>
        <a:p>
          <a:pPr algn="ctr"/>
          <a:endParaRPr lang="en-US" sz="1800">
            <a:latin typeface="Arial" panose="020B0604020202020204" pitchFamily="34" charset="0"/>
            <a:cs typeface="Arial" panose="020B0604020202020204" pitchFamily="34" charset="0"/>
          </a:endParaRPr>
        </a:p>
      </dgm:t>
    </dgm:pt>
    <dgm:pt modelId="{95C627F8-743F-40A1-AE47-FA958FFE8010}" type="sibTrans" cxnId="{EC735596-84EB-457E-A522-8F52FC2F7BBB}">
      <dgm:prSet/>
      <dgm:spPr/>
      <dgm:t>
        <a:bodyPr/>
        <a:lstStyle/>
        <a:p>
          <a:pPr algn="ctr"/>
          <a:endParaRPr lang="en-US" sz="1800">
            <a:latin typeface="Arial" panose="020B0604020202020204" pitchFamily="34" charset="0"/>
            <a:cs typeface="Arial" panose="020B0604020202020204" pitchFamily="34" charset="0"/>
          </a:endParaRPr>
        </a:p>
      </dgm:t>
    </dgm:pt>
    <dgm:pt modelId="{13C2E509-5F94-4025-B553-8D43DE5FF8A8}" type="pres">
      <dgm:prSet presAssocID="{BFAF1E36-95C0-477F-B4EF-735F4610FAFC}" presName="linear" presStyleCnt="0">
        <dgm:presLayoutVars>
          <dgm:animLvl val="lvl"/>
          <dgm:resizeHandles val="exact"/>
        </dgm:presLayoutVars>
      </dgm:prSet>
      <dgm:spPr/>
      <dgm:t>
        <a:bodyPr/>
        <a:lstStyle/>
        <a:p>
          <a:endParaRPr lang="en-US"/>
        </a:p>
      </dgm:t>
    </dgm:pt>
    <dgm:pt modelId="{313743C9-3592-411B-98CF-D81479110225}" type="pres">
      <dgm:prSet presAssocID="{6F99C00B-381B-4919-8808-0BF4C630E289}" presName="parentText" presStyleLbl="node1" presStyleIdx="0" presStyleCnt="5">
        <dgm:presLayoutVars>
          <dgm:chMax val="0"/>
          <dgm:bulletEnabled val="1"/>
        </dgm:presLayoutVars>
      </dgm:prSet>
      <dgm:spPr/>
      <dgm:t>
        <a:bodyPr/>
        <a:lstStyle/>
        <a:p>
          <a:endParaRPr lang="en-US"/>
        </a:p>
      </dgm:t>
    </dgm:pt>
    <dgm:pt modelId="{29939B13-69A1-4E80-9DFE-92668AE171F0}" type="pres">
      <dgm:prSet presAssocID="{EC154C85-25AC-4824-850F-A344D197A787}" presName="spacer" presStyleCnt="0"/>
      <dgm:spPr/>
    </dgm:pt>
    <dgm:pt modelId="{E88F310F-93B0-4F79-B667-9655AE0C3459}" type="pres">
      <dgm:prSet presAssocID="{E263AB79-BFBA-4A22-99F9-72A6A3B2C25D}" presName="parentText" presStyleLbl="node1" presStyleIdx="1" presStyleCnt="5">
        <dgm:presLayoutVars>
          <dgm:chMax val="0"/>
          <dgm:bulletEnabled val="1"/>
        </dgm:presLayoutVars>
      </dgm:prSet>
      <dgm:spPr/>
      <dgm:t>
        <a:bodyPr/>
        <a:lstStyle/>
        <a:p>
          <a:endParaRPr lang="en-US"/>
        </a:p>
      </dgm:t>
    </dgm:pt>
    <dgm:pt modelId="{9317D8ED-3C97-4E20-94D5-48B2A643A27E}" type="pres">
      <dgm:prSet presAssocID="{CCF3C71C-500F-45B1-9DAC-7511E57BF4E8}" presName="spacer" presStyleCnt="0"/>
      <dgm:spPr/>
    </dgm:pt>
    <dgm:pt modelId="{22E4CD3E-6A75-4C4D-874C-FE95D9FF700F}" type="pres">
      <dgm:prSet presAssocID="{7CAA90F4-C535-4DF2-B537-431ABCC2A2AA}" presName="parentText" presStyleLbl="node1" presStyleIdx="2" presStyleCnt="5">
        <dgm:presLayoutVars>
          <dgm:chMax val="0"/>
          <dgm:bulletEnabled val="1"/>
        </dgm:presLayoutVars>
      </dgm:prSet>
      <dgm:spPr/>
      <dgm:t>
        <a:bodyPr/>
        <a:lstStyle/>
        <a:p>
          <a:endParaRPr lang="en-US"/>
        </a:p>
      </dgm:t>
    </dgm:pt>
    <dgm:pt modelId="{5C48CB03-9604-49A5-B778-7DB03ABC4A40}" type="pres">
      <dgm:prSet presAssocID="{9A99946B-2C16-446B-BB1F-79B3F39B6B14}" presName="spacer" presStyleCnt="0"/>
      <dgm:spPr/>
    </dgm:pt>
    <dgm:pt modelId="{AB0AD899-304D-4138-A6D8-8BE3E23D2E24}" type="pres">
      <dgm:prSet presAssocID="{AB6D8BF3-4F8C-4404-9B20-BC8918E5D099}" presName="parentText" presStyleLbl="node1" presStyleIdx="3" presStyleCnt="5">
        <dgm:presLayoutVars>
          <dgm:chMax val="0"/>
          <dgm:bulletEnabled val="1"/>
        </dgm:presLayoutVars>
      </dgm:prSet>
      <dgm:spPr/>
      <dgm:t>
        <a:bodyPr/>
        <a:lstStyle/>
        <a:p>
          <a:endParaRPr lang="en-US"/>
        </a:p>
      </dgm:t>
    </dgm:pt>
    <dgm:pt modelId="{34D536E5-D2D3-4A4F-920F-44CBC1AF2804}" type="pres">
      <dgm:prSet presAssocID="{795389B7-C3DB-4189-A002-B5FA53C40943}" presName="spacer" presStyleCnt="0"/>
      <dgm:spPr/>
    </dgm:pt>
    <dgm:pt modelId="{533B2970-A925-4276-B4FC-61832EA2D4FD}" type="pres">
      <dgm:prSet presAssocID="{49DD61EA-5E67-450E-ABD2-DAA53DEE06F0}" presName="parentText" presStyleLbl="node1" presStyleIdx="4" presStyleCnt="5">
        <dgm:presLayoutVars>
          <dgm:chMax val="0"/>
          <dgm:bulletEnabled val="1"/>
        </dgm:presLayoutVars>
      </dgm:prSet>
      <dgm:spPr/>
      <dgm:t>
        <a:bodyPr/>
        <a:lstStyle/>
        <a:p>
          <a:endParaRPr lang="en-US"/>
        </a:p>
      </dgm:t>
    </dgm:pt>
  </dgm:ptLst>
  <dgm:cxnLst>
    <dgm:cxn modelId="{160F968A-2557-427B-B41C-71E34745CA4D}" type="presOf" srcId="{BFAF1E36-95C0-477F-B4EF-735F4610FAFC}" destId="{13C2E509-5F94-4025-B553-8D43DE5FF8A8}" srcOrd="0" destOrd="0" presId="urn:microsoft.com/office/officeart/2005/8/layout/vList2"/>
    <dgm:cxn modelId="{EA9D9B5F-6CAD-48F7-83AF-6F1B8D154B28}" type="presOf" srcId="{49DD61EA-5E67-450E-ABD2-DAA53DEE06F0}" destId="{533B2970-A925-4276-B4FC-61832EA2D4FD}" srcOrd="0" destOrd="0" presId="urn:microsoft.com/office/officeart/2005/8/layout/vList2"/>
    <dgm:cxn modelId="{EC735596-84EB-457E-A522-8F52FC2F7BBB}" srcId="{BFAF1E36-95C0-477F-B4EF-735F4610FAFC}" destId="{49DD61EA-5E67-450E-ABD2-DAA53DEE06F0}" srcOrd="4" destOrd="0" parTransId="{33469940-333A-41D9-9228-018AA418B6EA}" sibTransId="{95C627F8-743F-40A1-AE47-FA958FFE8010}"/>
    <dgm:cxn modelId="{3A5E629C-17E9-4B2D-A2A9-AE53FBCB2893}" srcId="{BFAF1E36-95C0-477F-B4EF-735F4610FAFC}" destId="{7CAA90F4-C535-4DF2-B537-431ABCC2A2AA}" srcOrd="2" destOrd="0" parTransId="{F37C4E80-B400-4D59-B71A-C78B59C6D047}" sibTransId="{9A99946B-2C16-446B-BB1F-79B3F39B6B14}"/>
    <dgm:cxn modelId="{22183E24-2450-4EB5-B06E-119CBA73929C}" type="presOf" srcId="{7CAA90F4-C535-4DF2-B537-431ABCC2A2AA}" destId="{22E4CD3E-6A75-4C4D-874C-FE95D9FF700F}" srcOrd="0" destOrd="0" presId="urn:microsoft.com/office/officeart/2005/8/layout/vList2"/>
    <dgm:cxn modelId="{4E049887-A4DC-460E-903E-D7286CCF11C1}" srcId="{BFAF1E36-95C0-477F-B4EF-735F4610FAFC}" destId="{E263AB79-BFBA-4A22-99F9-72A6A3B2C25D}" srcOrd="1" destOrd="0" parTransId="{4117C597-40B4-4BEC-A1DD-A5BC2783EC45}" sibTransId="{CCF3C71C-500F-45B1-9DAC-7511E57BF4E8}"/>
    <dgm:cxn modelId="{AF46AF37-FDA6-4395-9AE9-927532BE4539}" type="presOf" srcId="{6F99C00B-381B-4919-8808-0BF4C630E289}" destId="{313743C9-3592-411B-98CF-D81479110225}" srcOrd="0" destOrd="0" presId="urn:microsoft.com/office/officeart/2005/8/layout/vList2"/>
    <dgm:cxn modelId="{41B844B0-709E-4E75-8DF6-AD1B1E0D09E9}" srcId="{BFAF1E36-95C0-477F-B4EF-735F4610FAFC}" destId="{6F99C00B-381B-4919-8808-0BF4C630E289}" srcOrd="0" destOrd="0" parTransId="{544E0E18-1090-46E5-A5A8-324652052AFC}" sibTransId="{EC154C85-25AC-4824-850F-A344D197A787}"/>
    <dgm:cxn modelId="{ED86911A-0D7A-4CE9-BEB7-6D8813607EBF}" srcId="{BFAF1E36-95C0-477F-B4EF-735F4610FAFC}" destId="{AB6D8BF3-4F8C-4404-9B20-BC8918E5D099}" srcOrd="3" destOrd="0" parTransId="{2FE0F714-EF47-454C-99BF-BFC7796EA58F}" sibTransId="{795389B7-C3DB-4189-A002-B5FA53C40943}"/>
    <dgm:cxn modelId="{D33F0312-AAB0-43E4-B0A1-954341589F82}" type="presOf" srcId="{AB6D8BF3-4F8C-4404-9B20-BC8918E5D099}" destId="{AB0AD899-304D-4138-A6D8-8BE3E23D2E24}" srcOrd="0" destOrd="0" presId="urn:microsoft.com/office/officeart/2005/8/layout/vList2"/>
    <dgm:cxn modelId="{556EAFC2-BC0E-4A29-9472-EFAA33CC74CA}" type="presOf" srcId="{E263AB79-BFBA-4A22-99F9-72A6A3B2C25D}" destId="{E88F310F-93B0-4F79-B667-9655AE0C3459}" srcOrd="0" destOrd="0" presId="urn:microsoft.com/office/officeart/2005/8/layout/vList2"/>
    <dgm:cxn modelId="{C9EE1BB0-F8C3-4E3D-A944-0E8F81559659}" type="presParOf" srcId="{13C2E509-5F94-4025-B553-8D43DE5FF8A8}" destId="{313743C9-3592-411B-98CF-D81479110225}" srcOrd="0" destOrd="0" presId="urn:microsoft.com/office/officeart/2005/8/layout/vList2"/>
    <dgm:cxn modelId="{565D3023-8DE7-4806-8A2C-6C06EABFE335}" type="presParOf" srcId="{13C2E509-5F94-4025-B553-8D43DE5FF8A8}" destId="{29939B13-69A1-4E80-9DFE-92668AE171F0}" srcOrd="1" destOrd="0" presId="urn:microsoft.com/office/officeart/2005/8/layout/vList2"/>
    <dgm:cxn modelId="{BCF60A62-FAF1-4478-B44D-BC2F5A0145C0}" type="presParOf" srcId="{13C2E509-5F94-4025-B553-8D43DE5FF8A8}" destId="{E88F310F-93B0-4F79-B667-9655AE0C3459}" srcOrd="2" destOrd="0" presId="urn:microsoft.com/office/officeart/2005/8/layout/vList2"/>
    <dgm:cxn modelId="{86DBC7E8-B182-414F-98A3-4956EB1DC18F}" type="presParOf" srcId="{13C2E509-5F94-4025-B553-8D43DE5FF8A8}" destId="{9317D8ED-3C97-4E20-94D5-48B2A643A27E}" srcOrd="3" destOrd="0" presId="urn:microsoft.com/office/officeart/2005/8/layout/vList2"/>
    <dgm:cxn modelId="{2412F7BC-6C49-40A3-A444-547AF8ACA0CD}" type="presParOf" srcId="{13C2E509-5F94-4025-B553-8D43DE5FF8A8}" destId="{22E4CD3E-6A75-4C4D-874C-FE95D9FF700F}" srcOrd="4" destOrd="0" presId="urn:microsoft.com/office/officeart/2005/8/layout/vList2"/>
    <dgm:cxn modelId="{52ADCB6D-2E89-4905-AE31-7263DA9A00D0}" type="presParOf" srcId="{13C2E509-5F94-4025-B553-8D43DE5FF8A8}" destId="{5C48CB03-9604-49A5-B778-7DB03ABC4A40}" srcOrd="5" destOrd="0" presId="urn:microsoft.com/office/officeart/2005/8/layout/vList2"/>
    <dgm:cxn modelId="{871F517A-6AE8-45B4-A0C8-86ED2F96CBD0}" type="presParOf" srcId="{13C2E509-5F94-4025-B553-8D43DE5FF8A8}" destId="{AB0AD899-304D-4138-A6D8-8BE3E23D2E24}" srcOrd="6" destOrd="0" presId="urn:microsoft.com/office/officeart/2005/8/layout/vList2"/>
    <dgm:cxn modelId="{3F501662-912E-4932-AFF2-04FCB2C1E84B}" type="presParOf" srcId="{13C2E509-5F94-4025-B553-8D43DE5FF8A8}" destId="{34D536E5-D2D3-4A4F-920F-44CBC1AF2804}" srcOrd="7" destOrd="0" presId="urn:microsoft.com/office/officeart/2005/8/layout/vList2"/>
    <dgm:cxn modelId="{92AAE6F7-23A2-48F7-9CEE-595313F3C26A}" type="presParOf" srcId="{13C2E509-5F94-4025-B553-8D43DE5FF8A8}" destId="{533B2970-A925-4276-B4FC-61832EA2D4FD}" srcOrd="8"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7.emf"/><Relationship Id="rId4"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 Id="rId4" Type="http://schemas.openxmlformats.org/officeDocument/2006/relationships/image" Target="../media/image14.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31" tIns="46516" rIns="93031" bIns="46516" rtlCol="0"/>
          <a:lstStyle>
            <a:lvl1pPr algn="l">
              <a:defRPr sz="1200"/>
            </a:lvl1pPr>
          </a:lstStyle>
          <a:p>
            <a:endParaRPr lang="en-US" dirty="0"/>
          </a:p>
        </p:txBody>
      </p:sp>
      <p:sp>
        <p:nvSpPr>
          <p:cNvPr id="3" name="Date Placeholder 2"/>
          <p:cNvSpPr>
            <a:spLocks noGrp="1"/>
          </p:cNvSpPr>
          <p:nvPr>
            <p:ph type="dt" idx="1"/>
          </p:nvPr>
        </p:nvSpPr>
        <p:spPr>
          <a:xfrm>
            <a:off x="3963744" y="0"/>
            <a:ext cx="3032337" cy="464185"/>
          </a:xfrm>
          <a:prstGeom prst="rect">
            <a:avLst/>
          </a:prstGeom>
        </p:spPr>
        <p:txBody>
          <a:bodyPr vert="horz" lIns="93031" tIns="46516" rIns="93031" bIns="46516" rtlCol="0"/>
          <a:lstStyle>
            <a:lvl1pPr algn="r">
              <a:defRPr sz="1200"/>
            </a:lvl1pPr>
          </a:lstStyle>
          <a:p>
            <a:fld id="{8B993203-B4E4-4ED6-A6A2-F07A18F61643}" type="datetimeFigureOut">
              <a:rPr lang="en-US" smtClean="0"/>
              <a:t>11/7/2015</a:t>
            </a:fld>
            <a:endParaRPr lang="en-US" dirty="0"/>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31" tIns="46516" rIns="93031" bIns="46516" rtlCol="0" anchor="ctr"/>
          <a:lstStyle/>
          <a:p>
            <a:endParaRPr lang="en-US" dirty="0"/>
          </a:p>
        </p:txBody>
      </p:sp>
      <p:sp>
        <p:nvSpPr>
          <p:cNvPr id="5" name="Notes Placeholder 4"/>
          <p:cNvSpPr>
            <a:spLocks noGrp="1"/>
          </p:cNvSpPr>
          <p:nvPr>
            <p:ph type="body" sz="quarter" idx="3"/>
          </p:nvPr>
        </p:nvSpPr>
        <p:spPr>
          <a:xfrm>
            <a:off x="699770" y="4409758"/>
            <a:ext cx="5598160" cy="4177665"/>
          </a:xfrm>
          <a:prstGeom prst="rect">
            <a:avLst/>
          </a:prstGeom>
        </p:spPr>
        <p:txBody>
          <a:bodyPr vert="horz" lIns="93031" tIns="46516" rIns="93031" bIns="4651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32337" cy="464185"/>
          </a:xfrm>
          <a:prstGeom prst="rect">
            <a:avLst/>
          </a:prstGeom>
        </p:spPr>
        <p:txBody>
          <a:bodyPr vert="horz" lIns="93031" tIns="46516" rIns="93031" bIns="4651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3744" y="8817904"/>
            <a:ext cx="3032337" cy="464185"/>
          </a:xfrm>
          <a:prstGeom prst="rect">
            <a:avLst/>
          </a:prstGeom>
        </p:spPr>
        <p:txBody>
          <a:bodyPr vert="horz" lIns="93031" tIns="46516" rIns="93031" bIns="46516" rtlCol="0" anchor="b"/>
          <a:lstStyle>
            <a:lvl1pPr algn="r">
              <a:defRPr sz="1200"/>
            </a:lvl1pPr>
          </a:lstStyle>
          <a:p>
            <a:fld id="{80DF43F4-BFDB-4923-AC29-813D660850FA}" type="slidenum">
              <a:rPr lang="en-US" smtClean="0"/>
              <a:t>‹#›</a:t>
            </a:fld>
            <a:endParaRPr lang="en-US" dirty="0"/>
          </a:p>
        </p:txBody>
      </p:sp>
    </p:spTree>
    <p:extLst>
      <p:ext uri="{BB962C8B-B14F-4D97-AF65-F5344CB8AC3E}">
        <p14:creationId xmlns:p14="http://schemas.microsoft.com/office/powerpoint/2010/main" val="1144657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09">
              <a:defRPr/>
            </a:pPr>
            <a:endParaRPr lang="en-US" b="0" dirty="0" smtClean="0"/>
          </a:p>
        </p:txBody>
      </p:sp>
      <p:sp>
        <p:nvSpPr>
          <p:cNvPr id="4" name="Slide Number Placeholder 3"/>
          <p:cNvSpPr>
            <a:spLocks noGrp="1"/>
          </p:cNvSpPr>
          <p:nvPr>
            <p:ph type="sldNum" sz="quarter" idx="10"/>
          </p:nvPr>
        </p:nvSpPr>
        <p:spPr/>
        <p:txBody>
          <a:bodyPr/>
          <a:lstStyle/>
          <a:p>
            <a:fld id="{BF00542C-120A-4361-B671-F140027F054D}" type="slidenum">
              <a:rPr lang="en-US" smtClean="0"/>
              <a:pPr/>
              <a:t>1</a:t>
            </a:fld>
            <a:endParaRPr lang="en-US" dirty="0"/>
          </a:p>
        </p:txBody>
      </p:sp>
    </p:spTree>
    <p:extLst>
      <p:ext uri="{BB962C8B-B14F-4D97-AF65-F5344CB8AC3E}">
        <p14:creationId xmlns:p14="http://schemas.microsoft.com/office/powerpoint/2010/main" val="2511894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F00542C-120A-4361-B671-F140027F054D}" type="slidenum">
              <a:rPr lang="en-US" smtClean="0"/>
              <a:pPr/>
              <a:t>10</a:t>
            </a:fld>
            <a:endParaRPr lang="en-US" dirty="0"/>
          </a:p>
        </p:txBody>
      </p:sp>
    </p:spTree>
    <p:extLst>
      <p:ext uri="{BB962C8B-B14F-4D97-AF65-F5344CB8AC3E}">
        <p14:creationId xmlns:p14="http://schemas.microsoft.com/office/powerpoint/2010/main" val="23754487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F00542C-120A-4361-B671-F140027F054D}" type="slidenum">
              <a:rPr lang="en-US" smtClean="0"/>
              <a:pPr/>
              <a:t>11</a:t>
            </a:fld>
            <a:endParaRPr lang="en-US" dirty="0"/>
          </a:p>
        </p:txBody>
      </p:sp>
    </p:spTree>
    <p:extLst>
      <p:ext uri="{BB962C8B-B14F-4D97-AF65-F5344CB8AC3E}">
        <p14:creationId xmlns:p14="http://schemas.microsoft.com/office/powerpoint/2010/main" val="23754487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F00542C-120A-4361-B671-F140027F054D}"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23754487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F00542C-120A-4361-B671-F140027F054D}" type="slidenum">
              <a:rPr lang="en-US" smtClean="0"/>
              <a:pPr/>
              <a:t>13</a:t>
            </a:fld>
            <a:endParaRPr lang="en-US" dirty="0"/>
          </a:p>
        </p:txBody>
      </p:sp>
    </p:spTree>
    <p:extLst>
      <p:ext uri="{BB962C8B-B14F-4D97-AF65-F5344CB8AC3E}">
        <p14:creationId xmlns:p14="http://schemas.microsoft.com/office/powerpoint/2010/main" val="23754487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F00542C-120A-4361-B671-F140027F054D}" type="slidenum">
              <a:rPr lang="en-US" smtClean="0"/>
              <a:pPr/>
              <a:t>14</a:t>
            </a:fld>
            <a:endParaRPr lang="en-US" dirty="0"/>
          </a:p>
        </p:txBody>
      </p:sp>
    </p:spTree>
    <p:extLst>
      <p:ext uri="{BB962C8B-B14F-4D97-AF65-F5344CB8AC3E}">
        <p14:creationId xmlns:p14="http://schemas.microsoft.com/office/powerpoint/2010/main" val="23754487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F00542C-120A-4361-B671-F140027F054D}" type="slidenum">
              <a:rPr lang="en-US" smtClean="0"/>
              <a:pPr/>
              <a:t>15</a:t>
            </a:fld>
            <a:endParaRPr lang="en-US" dirty="0"/>
          </a:p>
        </p:txBody>
      </p:sp>
    </p:spTree>
    <p:extLst>
      <p:ext uri="{BB962C8B-B14F-4D97-AF65-F5344CB8AC3E}">
        <p14:creationId xmlns:p14="http://schemas.microsoft.com/office/powerpoint/2010/main" val="23754487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F00542C-120A-4361-B671-F140027F054D}" type="slidenum">
              <a:rPr lang="en-US" smtClean="0"/>
              <a:pPr/>
              <a:t>16</a:t>
            </a:fld>
            <a:endParaRPr lang="en-US" dirty="0"/>
          </a:p>
        </p:txBody>
      </p:sp>
    </p:spTree>
    <p:extLst>
      <p:ext uri="{BB962C8B-B14F-4D97-AF65-F5344CB8AC3E}">
        <p14:creationId xmlns:p14="http://schemas.microsoft.com/office/powerpoint/2010/main" val="23754487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F00542C-120A-4361-B671-F140027F054D}" type="slidenum">
              <a:rPr lang="en-US" smtClean="0"/>
              <a:pPr/>
              <a:t>17</a:t>
            </a:fld>
            <a:endParaRPr lang="en-US" dirty="0"/>
          </a:p>
        </p:txBody>
      </p:sp>
    </p:spTree>
    <p:extLst>
      <p:ext uri="{BB962C8B-B14F-4D97-AF65-F5344CB8AC3E}">
        <p14:creationId xmlns:p14="http://schemas.microsoft.com/office/powerpoint/2010/main" val="23754487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F00542C-120A-4361-B671-F140027F054D}" type="slidenum">
              <a:rPr lang="en-US" smtClean="0"/>
              <a:pPr/>
              <a:t>18</a:t>
            </a:fld>
            <a:endParaRPr lang="en-US" dirty="0"/>
          </a:p>
        </p:txBody>
      </p:sp>
    </p:spTree>
    <p:extLst>
      <p:ext uri="{BB962C8B-B14F-4D97-AF65-F5344CB8AC3E}">
        <p14:creationId xmlns:p14="http://schemas.microsoft.com/office/powerpoint/2010/main" val="37628639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0542C-120A-4361-B671-F140027F054D}" type="slidenum">
              <a:rPr lang="en-US" smtClean="0"/>
              <a:pPr/>
              <a:t>19</a:t>
            </a:fld>
            <a:endParaRPr lang="en-US" dirty="0"/>
          </a:p>
        </p:txBody>
      </p:sp>
    </p:spTree>
    <p:extLst>
      <p:ext uri="{BB962C8B-B14F-4D97-AF65-F5344CB8AC3E}">
        <p14:creationId xmlns:p14="http://schemas.microsoft.com/office/powerpoint/2010/main" val="3608971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6"/>
          <p:cNvSpPr>
            <a:spLocks noGrp="1" noChangeArrowheads="1"/>
          </p:cNvSpPr>
          <p:nvPr>
            <p:ph type="ftr" sz="quarter" idx="4"/>
          </p:nvPr>
        </p:nvSpPr>
        <p:spPr>
          <a:xfrm>
            <a:off x="6" y="8818604"/>
            <a:ext cx="3032641" cy="463571"/>
          </a:xfrm>
          <a:prstGeom prst="rect">
            <a:avLst/>
          </a:prstGeom>
          <a:noFill/>
        </p:spPr>
        <p:txBody>
          <a:bodyPr lIns="89169" tIns="44586" rIns="89169" bIns="44586"/>
          <a:lstStyle/>
          <a:p>
            <a:r>
              <a:rPr lang="en-US" dirty="0" smtClean="0">
                <a:latin typeface="Arial" pitchFamily="34" charset="0"/>
              </a:rPr>
              <a:t>Amgen Corporate Template</a:t>
            </a:r>
          </a:p>
        </p:txBody>
      </p:sp>
      <p:sp>
        <p:nvSpPr>
          <p:cNvPr id="26627" name="Rectangle 7"/>
          <p:cNvSpPr>
            <a:spLocks noGrp="1" noChangeArrowheads="1"/>
          </p:cNvSpPr>
          <p:nvPr>
            <p:ph type="sldNum" sz="quarter" idx="5"/>
          </p:nvPr>
        </p:nvSpPr>
        <p:spPr>
          <a:xfrm>
            <a:off x="3963989" y="8818567"/>
            <a:ext cx="3032126" cy="463549"/>
          </a:xfrm>
          <a:prstGeom prst="rect">
            <a:avLst/>
          </a:prstGeom>
          <a:noFill/>
        </p:spPr>
        <p:txBody>
          <a:bodyPr lIns="91395" tIns="45700" rIns="91395" bIns="45700"/>
          <a:lstStyle/>
          <a:p>
            <a:fld id="{63E074BB-1292-471E-8C56-E9F49207463E}" type="slidenum">
              <a:rPr lang="en-US" smtClean="0">
                <a:latin typeface="Arial" pitchFamily="34" charset="0"/>
              </a:rPr>
              <a:pPr/>
              <a:t>2</a:t>
            </a:fld>
            <a:endParaRPr lang="en-US" dirty="0" smtClean="0">
              <a:latin typeface="Arial" pitchFamily="34" charset="0"/>
            </a:endParaRPr>
          </a:p>
        </p:txBody>
      </p:sp>
      <p:sp>
        <p:nvSpPr>
          <p:cNvPr id="26628" name="Rectangle 2"/>
          <p:cNvSpPr>
            <a:spLocks noGrp="1" noRot="1" noChangeAspect="1" noChangeArrowheads="1" noTextEdit="1"/>
          </p:cNvSpPr>
          <p:nvPr>
            <p:ph type="sldImg"/>
          </p:nvPr>
        </p:nvSpPr>
        <p:spPr>
          <a:xfrm>
            <a:off x="1177925" y="693738"/>
            <a:ext cx="4643438" cy="3482975"/>
          </a:xfrm>
          <a:ln/>
        </p:spPr>
      </p:sp>
      <p:sp>
        <p:nvSpPr>
          <p:cNvPr id="26629" name="Rectangle 3"/>
          <p:cNvSpPr>
            <a:spLocks noGrp="1" noChangeArrowheads="1"/>
          </p:cNvSpPr>
          <p:nvPr>
            <p:ph type="body" idx="1"/>
          </p:nvPr>
        </p:nvSpPr>
        <p:spPr>
          <a:xfrm>
            <a:off x="700079" y="4408536"/>
            <a:ext cx="5597552" cy="4179814"/>
          </a:xfrm>
          <a:noFill/>
          <a:ln/>
        </p:spPr>
        <p:txBody>
          <a:bodyPr/>
          <a:lstStyle/>
          <a:p>
            <a:pPr algn="l">
              <a:lnSpc>
                <a:spcPct val="80000"/>
              </a:lnSpc>
            </a:pPr>
            <a:endParaRPr lang="en-US" sz="2000" dirty="0">
              <a:solidFill>
                <a:schemeClr val="tx2"/>
              </a:solidFill>
            </a:endParaRPr>
          </a:p>
        </p:txBody>
      </p:sp>
    </p:spTree>
    <p:extLst>
      <p:ext uri="{BB962C8B-B14F-4D97-AF65-F5344CB8AC3E}">
        <p14:creationId xmlns:p14="http://schemas.microsoft.com/office/powerpoint/2010/main" val="1043537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0542C-120A-4361-B671-F140027F054D}" type="slidenum">
              <a:rPr lang="en-US" smtClean="0"/>
              <a:pPr/>
              <a:t>3</a:t>
            </a:fld>
            <a:endParaRPr lang="en-US" dirty="0"/>
          </a:p>
        </p:txBody>
      </p:sp>
    </p:spTree>
    <p:extLst>
      <p:ext uri="{BB962C8B-B14F-4D97-AF65-F5344CB8AC3E}">
        <p14:creationId xmlns:p14="http://schemas.microsoft.com/office/powerpoint/2010/main" val="784009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0542C-120A-4361-B671-F140027F054D}" type="slidenum">
              <a:rPr lang="en-US" smtClean="0"/>
              <a:pPr/>
              <a:t>4</a:t>
            </a:fld>
            <a:endParaRPr lang="en-US" dirty="0"/>
          </a:p>
        </p:txBody>
      </p:sp>
    </p:spTree>
    <p:extLst>
      <p:ext uri="{BB962C8B-B14F-4D97-AF65-F5344CB8AC3E}">
        <p14:creationId xmlns:p14="http://schemas.microsoft.com/office/powerpoint/2010/main" val="294763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2788" y="144463"/>
            <a:ext cx="5572125" cy="4178300"/>
          </a:xfrm>
        </p:spPr>
      </p:sp>
      <p:sp>
        <p:nvSpPr>
          <p:cNvPr id="3" name="Notes Placeholder 2"/>
          <p:cNvSpPr>
            <a:spLocks noGrp="1"/>
          </p:cNvSpPr>
          <p:nvPr>
            <p:ph type="body" idx="1"/>
          </p:nvPr>
        </p:nvSpPr>
        <p:spPr/>
        <p:txBody>
          <a:bodyPr>
            <a:normAutofit/>
          </a:bodyPr>
          <a:lstStyle/>
          <a:p>
            <a:endParaRPr lang="en-US" dirty="0"/>
          </a:p>
        </p:txBody>
      </p:sp>
      <p:sp>
        <p:nvSpPr>
          <p:cNvPr id="12" name="TextBox 11"/>
          <p:cNvSpPr txBox="1"/>
          <p:nvPr/>
        </p:nvSpPr>
        <p:spPr>
          <a:xfrm>
            <a:off x="6510447" y="8908964"/>
            <a:ext cx="405069" cy="273512"/>
          </a:xfrm>
          <a:prstGeom prst="rect">
            <a:avLst/>
          </a:prstGeom>
          <a:noFill/>
        </p:spPr>
        <p:txBody>
          <a:bodyPr wrap="square" lIns="87930" tIns="43965" rIns="87930" bIns="43965" rtlCol="0">
            <a:spAutoFit/>
          </a:bodyPr>
          <a:lstStyle/>
          <a:p>
            <a:pPr algn="r"/>
            <a:fld id="{D7B2AD37-5149-4FEC-BD72-8C6D35E44687}" type="slidenum">
              <a:rPr lang="en-US" sz="1200">
                <a:solidFill>
                  <a:prstClr val="black"/>
                </a:solidFill>
                <a:latin typeface="Arial" pitchFamily="34" charset="0"/>
              </a:rPr>
              <a:pPr algn="r"/>
              <a:t>5</a:t>
            </a:fld>
            <a:endParaRPr lang="en-US" sz="1200" dirty="0">
              <a:solidFill>
                <a:prstClr val="black"/>
              </a:solidFill>
              <a:latin typeface="Arial" pitchFamily="34" charset="0"/>
            </a:endParaRPr>
          </a:p>
        </p:txBody>
      </p:sp>
    </p:spTree>
    <p:extLst>
      <p:ext uri="{BB962C8B-B14F-4D97-AF65-F5344CB8AC3E}">
        <p14:creationId xmlns:p14="http://schemas.microsoft.com/office/powerpoint/2010/main" val="750442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is the design of the COSMIC-HF expansion phase. 448 subjects were randomized to 3 arms, PBO: low dose (25 mg BID): and the 25 mg to 50 mg BID arm with dose escalation informed by PK on the low dose. For subjects that have a dose escalation performed, it is based on drug levels measured at W2 for the high dose to be initiated at week 8</a:t>
            </a:r>
          </a:p>
          <a:p>
            <a:endParaRPr lang="en-US" baseline="0" dirty="0" smtClean="0"/>
          </a:p>
          <a:p>
            <a:r>
              <a:rPr lang="en-US" baseline="0" dirty="0" smtClean="0"/>
              <a:t>The primary endpoint of this phase of the study is PK (that is the pre-dose concentration of drug and the max concentration of drug post dose) across study visits.</a:t>
            </a:r>
          </a:p>
          <a:p>
            <a:endParaRPr lang="en-US" baseline="0" dirty="0" smtClean="0"/>
          </a:p>
          <a:p>
            <a:r>
              <a:rPr lang="en-US" baseline="0" dirty="0" smtClean="0"/>
              <a:t>The secondary endpoints are comprised of a number of PD effects: SET (and stroke volume which is a derivative of the SET), LVESD, LVEDD, and HR; and change in NT pro-BNP</a:t>
            </a:r>
          </a:p>
          <a:p>
            <a:endParaRPr lang="en-US" baseline="0" dirty="0" smtClean="0"/>
          </a:p>
          <a:p>
            <a:r>
              <a:rPr lang="en-US" baseline="0" dirty="0" smtClean="0"/>
              <a:t>There are typical safety EPs </a:t>
            </a:r>
          </a:p>
          <a:p>
            <a:endParaRPr lang="en-US" baseline="0" dirty="0" smtClean="0"/>
          </a:p>
          <a:p>
            <a:r>
              <a:rPr lang="en-US" baseline="0" dirty="0" smtClean="0"/>
              <a:t>PK endpoints (metabolite concentrations) and exploratory EPs (include PRO assesments collected)</a:t>
            </a:r>
          </a:p>
        </p:txBody>
      </p:sp>
    </p:spTree>
    <p:extLst>
      <p:ext uri="{BB962C8B-B14F-4D97-AF65-F5344CB8AC3E}">
        <p14:creationId xmlns:p14="http://schemas.microsoft.com/office/powerpoint/2010/main" val="2953316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F00542C-120A-4361-B671-F140027F054D}" type="slidenum">
              <a:rPr lang="en-US" smtClean="0"/>
              <a:pPr/>
              <a:t>7</a:t>
            </a:fld>
            <a:endParaRPr lang="en-US" dirty="0"/>
          </a:p>
        </p:txBody>
      </p:sp>
    </p:spTree>
    <p:extLst>
      <p:ext uri="{BB962C8B-B14F-4D97-AF65-F5344CB8AC3E}">
        <p14:creationId xmlns:p14="http://schemas.microsoft.com/office/powerpoint/2010/main" val="335835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F00542C-120A-4361-B671-F140027F054D}" type="slidenum">
              <a:rPr lang="en-US" smtClean="0"/>
              <a:pPr/>
              <a:t>8</a:t>
            </a:fld>
            <a:endParaRPr lang="en-US" dirty="0"/>
          </a:p>
        </p:txBody>
      </p:sp>
    </p:spTree>
    <p:extLst>
      <p:ext uri="{BB962C8B-B14F-4D97-AF65-F5344CB8AC3E}">
        <p14:creationId xmlns:p14="http://schemas.microsoft.com/office/powerpoint/2010/main" val="1726795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F00542C-120A-4361-B671-F140027F054D}" type="slidenum">
              <a:rPr lang="en-US" smtClean="0"/>
              <a:pPr/>
              <a:t>9</a:t>
            </a:fld>
            <a:endParaRPr lang="en-US" dirty="0"/>
          </a:p>
        </p:txBody>
      </p:sp>
    </p:spTree>
    <p:extLst>
      <p:ext uri="{BB962C8B-B14F-4D97-AF65-F5344CB8AC3E}">
        <p14:creationId xmlns:p14="http://schemas.microsoft.com/office/powerpoint/2010/main" val="17267956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C16715-1FA5-438E-A600-9934EEA5DCEA}" type="datetime1">
              <a:rPr lang="en-US" smtClean="0"/>
              <a:t>11/7/2015</a:t>
            </a:fld>
            <a:endParaRPr lang="en-US" dirty="0"/>
          </a:p>
        </p:txBody>
      </p:sp>
      <p:sp>
        <p:nvSpPr>
          <p:cNvPr id="5" name="Footer Placeholder 4"/>
          <p:cNvSpPr>
            <a:spLocks noGrp="1"/>
          </p:cNvSpPr>
          <p:nvPr>
            <p:ph type="ftr" sz="quarter" idx="11"/>
          </p:nvPr>
        </p:nvSpPr>
        <p:spPr/>
        <p:txBody>
          <a:bodyPr/>
          <a:lstStyle/>
          <a:p>
            <a:endParaRPr lang="en-US" dirty="0"/>
          </a:p>
        </p:txBody>
      </p:sp>
      <p:pic>
        <p:nvPicPr>
          <p:cNvPr id="9" name="Picture 8"/>
          <p:cNvPicPr>
            <a:picLocks noChangeAspect="1" noChangeArrowheads="1"/>
          </p:cNvPicPr>
          <p:nvPr userDrawn="1"/>
        </p:nvPicPr>
        <p:blipFill>
          <a:blip r:embed="rId2" cstate="print"/>
          <a:srcRect/>
          <a:stretch>
            <a:fillRect/>
          </a:stretch>
        </p:blipFill>
        <p:spPr bwMode="auto">
          <a:xfrm>
            <a:off x="78001" y="64132"/>
            <a:ext cx="1484079" cy="554182"/>
          </a:xfrm>
          <a:prstGeom prst="rect">
            <a:avLst/>
          </a:prstGeom>
          <a:noFill/>
          <a:ln w="9525">
            <a:noFill/>
            <a:miter lim="800000"/>
            <a:headEnd/>
            <a:tailEnd/>
          </a:ln>
        </p:spPr>
      </p:pic>
    </p:spTree>
    <p:extLst>
      <p:ext uri="{BB962C8B-B14F-4D97-AF65-F5344CB8AC3E}">
        <p14:creationId xmlns:p14="http://schemas.microsoft.com/office/powerpoint/2010/main" val="3331815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5FC62E-4CC2-414A-8B81-EEC9B51F74FA}" type="datetime1">
              <a:rPr lang="en-US" smtClean="0"/>
              <a:t>11/7/2015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Slide Number Placeholder 5"/>
          <p:cNvSpPr txBox="1">
            <a:spLocks/>
          </p:cNvSpPr>
          <p:nvPr userDrawn="1"/>
        </p:nvSpPr>
        <p:spPr>
          <a:xfrm>
            <a:off x="6941820" y="644779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ED3BA-E427-44B3-AB20-C7B484B9302D}" type="slidenum">
              <a:rPr lang="en-US" smtClean="0"/>
              <a:pPr/>
              <a:t>‹#›</a:t>
            </a:fld>
            <a:endParaRPr lang="en-US" dirty="0"/>
          </a:p>
        </p:txBody>
      </p:sp>
      <p:pic>
        <p:nvPicPr>
          <p:cNvPr id="8" name="Picture 7"/>
          <p:cNvPicPr>
            <a:picLocks noChangeAspect="1" noChangeArrowheads="1"/>
          </p:cNvPicPr>
          <p:nvPr userDrawn="1"/>
        </p:nvPicPr>
        <p:blipFill>
          <a:blip r:embed="rId2" cstate="print"/>
          <a:srcRect/>
          <a:stretch>
            <a:fillRect/>
          </a:stretch>
        </p:blipFill>
        <p:spPr bwMode="auto">
          <a:xfrm>
            <a:off x="78001" y="64132"/>
            <a:ext cx="1484079" cy="554182"/>
          </a:xfrm>
          <a:prstGeom prst="rect">
            <a:avLst/>
          </a:prstGeom>
          <a:noFill/>
          <a:ln w="9525">
            <a:noFill/>
            <a:miter lim="800000"/>
            <a:headEnd/>
            <a:tailEnd/>
          </a:ln>
        </p:spPr>
      </p:pic>
    </p:spTree>
    <p:extLst>
      <p:ext uri="{BB962C8B-B14F-4D97-AF65-F5344CB8AC3E}">
        <p14:creationId xmlns:p14="http://schemas.microsoft.com/office/powerpoint/2010/main" val="1968046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148567-5CBE-489B-BFE2-CB4C6692A8E1}" type="datetime1">
              <a:rPr lang="en-US" smtClean="0"/>
              <a:t>11/7/2015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Slide Number Placeholder 5"/>
          <p:cNvSpPr txBox="1">
            <a:spLocks/>
          </p:cNvSpPr>
          <p:nvPr userDrawn="1"/>
        </p:nvSpPr>
        <p:spPr>
          <a:xfrm>
            <a:off x="6941820" y="644779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ED3BA-E427-44B3-AB20-C7B484B9302D}" type="slidenum">
              <a:rPr lang="en-US" smtClean="0"/>
              <a:pPr/>
              <a:t>‹#›</a:t>
            </a:fld>
            <a:endParaRPr lang="en-US" dirty="0"/>
          </a:p>
        </p:txBody>
      </p:sp>
    </p:spTree>
    <p:extLst>
      <p:ext uri="{BB962C8B-B14F-4D97-AF65-F5344CB8AC3E}">
        <p14:creationId xmlns:p14="http://schemas.microsoft.com/office/powerpoint/2010/main" val="1471141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re et contenu">
    <p:spTree>
      <p:nvGrpSpPr>
        <p:cNvPr id="1" name=""/>
        <p:cNvGrpSpPr/>
        <p:nvPr/>
      </p:nvGrpSpPr>
      <p:grpSpPr>
        <a:xfrm>
          <a:off x="0" y="0"/>
          <a:ext cx="0" cy="0"/>
          <a:chOff x="0" y="0"/>
          <a:chExt cx="0" cy="0"/>
        </a:xfrm>
      </p:grpSpPr>
      <p:pic>
        <p:nvPicPr>
          <p:cNvPr id="5" name="Picture 4"/>
          <p:cNvPicPr>
            <a:picLocks noChangeAspect="1" noChangeArrowheads="1"/>
          </p:cNvPicPr>
          <p:nvPr userDrawn="1"/>
        </p:nvPicPr>
        <p:blipFill>
          <a:blip r:embed="rId2" cstate="print"/>
          <a:srcRect/>
          <a:stretch>
            <a:fillRect/>
          </a:stretch>
        </p:blipFill>
        <p:spPr bwMode="auto">
          <a:xfrm>
            <a:off x="13856" y="-8"/>
            <a:ext cx="1484079" cy="554182"/>
          </a:xfrm>
          <a:prstGeom prst="rect">
            <a:avLst/>
          </a:prstGeom>
          <a:noFill/>
          <a:ln w="9525">
            <a:noFill/>
            <a:miter lim="800000"/>
            <a:headEnd/>
            <a:tailEnd/>
          </a:ln>
        </p:spPr>
      </p:pic>
      <p:sp>
        <p:nvSpPr>
          <p:cNvPr id="3" name="Espace réservé du contenu 2"/>
          <p:cNvSpPr>
            <a:spLocks noGrp="1"/>
          </p:cNvSpPr>
          <p:nvPr>
            <p:ph idx="1"/>
          </p:nvPr>
        </p:nvSpPr>
        <p:spPr>
          <a:xfrm>
            <a:off x="457200" y="1301092"/>
            <a:ext cx="8229600" cy="4825071"/>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titre 1"/>
          <p:cNvSpPr>
            <a:spLocks noGrp="1"/>
          </p:cNvSpPr>
          <p:nvPr>
            <p:ph type="title"/>
          </p:nvPr>
        </p:nvSpPr>
        <p:spPr>
          <a:xfrm>
            <a:off x="1261531" y="274638"/>
            <a:ext cx="6631000" cy="613532"/>
          </a:xfrm>
          <a:prstGeom prst="rect">
            <a:avLst/>
          </a:prstGeom>
        </p:spPr>
        <p:txBody>
          <a:bodyPr vert="horz" lIns="91440" tIns="45720" rIns="91440" bIns="45720" rtlCol="0" anchor="ctr">
            <a:normAutofit/>
          </a:bodyPr>
          <a:lstStyle/>
          <a:p>
            <a:r>
              <a:rPr lang="en-GB" noProof="0" dirty="0" err="1" smtClean="0"/>
              <a:t>Cliquez</a:t>
            </a:r>
            <a:r>
              <a:rPr lang="en-GB" noProof="0" dirty="0" smtClean="0"/>
              <a:t> et </a:t>
            </a:r>
            <a:r>
              <a:rPr lang="en-GB" noProof="0" dirty="0" err="1" smtClean="0"/>
              <a:t>modifiez</a:t>
            </a:r>
            <a:r>
              <a:rPr lang="en-GB" noProof="0" dirty="0" smtClean="0"/>
              <a:t> le titre</a:t>
            </a:r>
            <a:endParaRPr lang="en-GB" noProof="0" dirty="0"/>
          </a:p>
        </p:txBody>
      </p:sp>
      <p:sp>
        <p:nvSpPr>
          <p:cNvPr id="4" name="Slide Number Placeholder 5"/>
          <p:cNvSpPr txBox="1">
            <a:spLocks/>
          </p:cNvSpPr>
          <p:nvPr userDrawn="1"/>
        </p:nvSpPr>
        <p:spPr>
          <a:xfrm>
            <a:off x="6941820" y="644779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ED3BA-E427-44B3-AB20-C7B484B9302D}" type="slidenum">
              <a:rPr lang="en-US" smtClean="0"/>
              <a:pPr/>
              <a:t>‹#›</a:t>
            </a:fld>
            <a:endParaRPr lang="en-US" dirty="0"/>
          </a:p>
        </p:txBody>
      </p:sp>
    </p:spTree>
    <p:extLst>
      <p:ext uri="{BB962C8B-B14F-4D97-AF65-F5344CB8AC3E}">
        <p14:creationId xmlns:p14="http://schemas.microsoft.com/office/powerpoint/2010/main" val="20577346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C7523F-BDC7-49AF-83B7-3301452B0CE2}" type="datetimeFigureOut">
              <a:rPr lang="en-US" smtClean="0">
                <a:solidFill>
                  <a:prstClr val="black">
                    <a:tint val="75000"/>
                  </a:prstClr>
                </a:solidFill>
              </a:rPr>
              <a:pPr/>
              <a:t>11/7/2015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47ED3BA-E427-44B3-AB20-C7B484B9302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027921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C7523F-BDC7-49AF-83B7-3301452B0CE2}" type="datetimeFigureOut">
              <a:rPr lang="en-US" smtClean="0">
                <a:solidFill>
                  <a:prstClr val="black">
                    <a:tint val="75000"/>
                  </a:prstClr>
                </a:solidFill>
              </a:rPr>
              <a:pPr/>
              <a:t>11/7/2015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47ED3BA-E427-44B3-AB20-C7B484B9302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931041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C7523F-BDC7-49AF-83B7-3301452B0CE2}" type="datetimeFigureOut">
              <a:rPr lang="en-US" smtClean="0">
                <a:solidFill>
                  <a:prstClr val="black">
                    <a:tint val="75000"/>
                  </a:prstClr>
                </a:solidFill>
              </a:rPr>
              <a:pPr/>
              <a:t>11/7/2015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47ED3BA-E427-44B3-AB20-C7B484B9302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463453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C7523F-BDC7-49AF-83B7-3301452B0CE2}" type="datetimeFigureOut">
              <a:rPr lang="en-US" smtClean="0">
                <a:solidFill>
                  <a:prstClr val="black">
                    <a:tint val="75000"/>
                  </a:prstClr>
                </a:solidFill>
              </a:rPr>
              <a:pPr/>
              <a:t>11/7/2015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47ED3BA-E427-44B3-AB20-C7B484B9302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800264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C7523F-BDC7-49AF-83B7-3301452B0CE2}" type="datetimeFigureOut">
              <a:rPr lang="en-US" smtClean="0">
                <a:solidFill>
                  <a:prstClr val="black">
                    <a:tint val="75000"/>
                  </a:prstClr>
                </a:solidFill>
              </a:rPr>
              <a:pPr/>
              <a:t>11/7/2015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C47ED3BA-E427-44B3-AB20-C7B484B9302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461873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C7523F-BDC7-49AF-83B7-3301452B0CE2}" type="datetimeFigureOut">
              <a:rPr lang="en-US" smtClean="0">
                <a:solidFill>
                  <a:prstClr val="black">
                    <a:tint val="75000"/>
                  </a:prstClr>
                </a:solidFill>
              </a:rPr>
              <a:pPr/>
              <a:t>11/7/2015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47ED3BA-E427-44B3-AB20-C7B484B9302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6580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C7523F-BDC7-49AF-83B7-3301452B0CE2}" type="datetimeFigureOut">
              <a:rPr lang="en-US" smtClean="0">
                <a:solidFill>
                  <a:prstClr val="black">
                    <a:tint val="75000"/>
                  </a:prstClr>
                </a:solidFill>
              </a:rPr>
              <a:pPr/>
              <a:t>11/7/2015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C47ED3BA-E427-44B3-AB20-C7B484B9302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83921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8229600" cy="100584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4C22934-DAD5-4F3E-808C-F869BC19F101}" type="datetime1">
              <a:rPr lang="en-US" smtClean="0"/>
              <a:t>11/7/2015</a:t>
            </a:fld>
            <a:endParaRPr lang="en-US" dirty="0"/>
          </a:p>
        </p:txBody>
      </p:sp>
      <p:sp>
        <p:nvSpPr>
          <p:cNvPr id="5" name="Footer Placeholder 4"/>
          <p:cNvSpPr>
            <a:spLocks noGrp="1"/>
          </p:cNvSpPr>
          <p:nvPr>
            <p:ph type="ftr" sz="quarter" idx="11"/>
          </p:nvPr>
        </p:nvSpPr>
        <p:spPr/>
        <p:txBody>
          <a:bodyPr/>
          <a:lstStyle/>
          <a:p>
            <a:endParaRPr lang="en-US" dirty="0"/>
          </a:p>
        </p:txBody>
      </p:sp>
      <p:pic>
        <p:nvPicPr>
          <p:cNvPr id="6" name="Picture 5"/>
          <p:cNvPicPr>
            <a:picLocks noChangeAspect="1" noChangeArrowheads="1"/>
          </p:cNvPicPr>
          <p:nvPr userDrawn="1"/>
        </p:nvPicPr>
        <p:blipFill>
          <a:blip r:embed="rId2" cstate="print"/>
          <a:srcRect/>
          <a:stretch>
            <a:fillRect/>
          </a:stretch>
        </p:blipFill>
        <p:spPr bwMode="auto">
          <a:xfrm>
            <a:off x="78001" y="64132"/>
            <a:ext cx="1484079" cy="554182"/>
          </a:xfrm>
          <a:prstGeom prst="rect">
            <a:avLst/>
          </a:prstGeom>
          <a:noFill/>
          <a:ln w="9525">
            <a:noFill/>
            <a:miter lim="800000"/>
            <a:headEnd/>
            <a:tailEnd/>
          </a:ln>
        </p:spPr>
      </p:pic>
    </p:spTree>
    <p:extLst>
      <p:ext uri="{BB962C8B-B14F-4D97-AF65-F5344CB8AC3E}">
        <p14:creationId xmlns:p14="http://schemas.microsoft.com/office/powerpoint/2010/main" val="201914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C7523F-BDC7-49AF-83B7-3301452B0CE2}" type="datetimeFigureOut">
              <a:rPr lang="en-US" smtClean="0">
                <a:solidFill>
                  <a:prstClr val="black">
                    <a:tint val="75000"/>
                  </a:prstClr>
                </a:solidFill>
              </a:rPr>
              <a:pPr/>
              <a:t>11/7/2015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47ED3BA-E427-44B3-AB20-C7B484B9302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26426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C7523F-BDC7-49AF-83B7-3301452B0CE2}" type="datetimeFigureOut">
              <a:rPr lang="en-US" smtClean="0">
                <a:solidFill>
                  <a:prstClr val="black">
                    <a:tint val="75000"/>
                  </a:prstClr>
                </a:solidFill>
              </a:rPr>
              <a:pPr/>
              <a:t>11/7/2015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47ED3BA-E427-44B3-AB20-C7B484B9302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022248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C7523F-BDC7-49AF-83B7-3301452B0CE2}" type="datetimeFigureOut">
              <a:rPr lang="en-US" smtClean="0">
                <a:solidFill>
                  <a:prstClr val="black">
                    <a:tint val="75000"/>
                  </a:prstClr>
                </a:solidFill>
              </a:rPr>
              <a:pPr/>
              <a:t>11/7/2015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47ED3BA-E427-44B3-AB20-C7B484B9302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913786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C7523F-BDC7-49AF-83B7-3301452B0CE2}" type="datetimeFigureOut">
              <a:rPr lang="en-US" smtClean="0">
                <a:solidFill>
                  <a:prstClr val="black">
                    <a:tint val="75000"/>
                  </a:prstClr>
                </a:solidFill>
              </a:rPr>
              <a:pPr/>
              <a:t>11/7/2015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47ED3BA-E427-44B3-AB20-C7B484B9302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366957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301092"/>
            <a:ext cx="8229600" cy="4825071"/>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titre 1"/>
          <p:cNvSpPr>
            <a:spLocks noGrp="1"/>
          </p:cNvSpPr>
          <p:nvPr>
            <p:ph type="title"/>
          </p:nvPr>
        </p:nvSpPr>
        <p:spPr>
          <a:xfrm>
            <a:off x="1261531" y="274638"/>
            <a:ext cx="6631000" cy="613532"/>
          </a:xfrm>
          <a:prstGeom prst="rect">
            <a:avLst/>
          </a:prstGeom>
        </p:spPr>
        <p:txBody>
          <a:bodyPr vert="horz" lIns="91440" tIns="45720" rIns="91440" bIns="45720" rtlCol="0" anchor="ctr">
            <a:normAutofit/>
          </a:bodyPr>
          <a:lstStyle/>
          <a:p>
            <a:r>
              <a:rPr lang="en-GB" noProof="0" dirty="0" err="1" smtClean="0"/>
              <a:t>Cliquez</a:t>
            </a:r>
            <a:r>
              <a:rPr lang="en-GB" noProof="0" dirty="0" smtClean="0"/>
              <a:t> et </a:t>
            </a:r>
            <a:r>
              <a:rPr lang="en-GB" noProof="0" dirty="0" err="1" smtClean="0"/>
              <a:t>modifiez</a:t>
            </a:r>
            <a:r>
              <a:rPr lang="en-GB" noProof="0" dirty="0" smtClean="0"/>
              <a:t> le titre</a:t>
            </a:r>
            <a:endParaRPr lang="en-GB" noProof="0" dirty="0"/>
          </a:p>
        </p:txBody>
      </p:sp>
    </p:spTree>
    <p:extLst>
      <p:ext uri="{BB962C8B-B14F-4D97-AF65-F5344CB8AC3E}">
        <p14:creationId xmlns:p14="http://schemas.microsoft.com/office/powerpoint/2010/main" val="2736916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B990A7-4C9B-459A-A5F7-529DFD959AD0}" type="datetime1">
              <a:rPr lang="en-US" smtClean="0"/>
              <a:t>11/7/2015</a:t>
            </a:fld>
            <a:endParaRPr lang="en-US" dirty="0"/>
          </a:p>
        </p:txBody>
      </p:sp>
      <p:sp>
        <p:nvSpPr>
          <p:cNvPr id="5" name="Footer Placeholder 4"/>
          <p:cNvSpPr>
            <a:spLocks noGrp="1"/>
          </p:cNvSpPr>
          <p:nvPr>
            <p:ph type="ftr" sz="quarter" idx="11"/>
          </p:nvPr>
        </p:nvSpPr>
        <p:spPr/>
        <p:txBody>
          <a:bodyPr/>
          <a:lstStyle/>
          <a:p>
            <a:endParaRPr lang="en-US" dirty="0"/>
          </a:p>
        </p:txBody>
      </p:sp>
      <p:pic>
        <p:nvPicPr>
          <p:cNvPr id="6" name="Picture 5"/>
          <p:cNvPicPr>
            <a:picLocks noChangeAspect="1" noChangeArrowheads="1"/>
          </p:cNvPicPr>
          <p:nvPr userDrawn="1"/>
        </p:nvPicPr>
        <p:blipFill>
          <a:blip r:embed="rId2" cstate="print"/>
          <a:srcRect/>
          <a:stretch>
            <a:fillRect/>
          </a:stretch>
        </p:blipFill>
        <p:spPr bwMode="auto">
          <a:xfrm>
            <a:off x="78001" y="64132"/>
            <a:ext cx="1484079" cy="554182"/>
          </a:xfrm>
          <a:prstGeom prst="rect">
            <a:avLst/>
          </a:prstGeom>
          <a:noFill/>
          <a:ln w="9525">
            <a:noFill/>
            <a:miter lim="800000"/>
            <a:headEnd/>
            <a:tailEnd/>
          </a:ln>
        </p:spPr>
      </p:pic>
    </p:spTree>
    <p:extLst>
      <p:ext uri="{BB962C8B-B14F-4D97-AF65-F5344CB8AC3E}">
        <p14:creationId xmlns:p14="http://schemas.microsoft.com/office/powerpoint/2010/main" val="2728988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4AD4C9-5529-470A-9C37-0531DE7DE74F}" type="datetime1">
              <a:rPr lang="en-US" smtClean="0"/>
              <a:t>11/7/2015</a:t>
            </a:fld>
            <a:endParaRPr lang="en-US" dirty="0"/>
          </a:p>
        </p:txBody>
      </p:sp>
      <p:sp>
        <p:nvSpPr>
          <p:cNvPr id="6" name="Footer Placeholder 5"/>
          <p:cNvSpPr>
            <a:spLocks noGrp="1"/>
          </p:cNvSpPr>
          <p:nvPr>
            <p:ph type="ftr" sz="quarter" idx="11"/>
          </p:nvPr>
        </p:nvSpPr>
        <p:spPr/>
        <p:txBody>
          <a:bodyPr/>
          <a:lstStyle/>
          <a:p>
            <a:endParaRPr lang="en-US" dirty="0"/>
          </a:p>
        </p:txBody>
      </p:sp>
      <p:pic>
        <p:nvPicPr>
          <p:cNvPr id="7" name="Picture 6"/>
          <p:cNvPicPr>
            <a:picLocks noChangeAspect="1" noChangeArrowheads="1"/>
          </p:cNvPicPr>
          <p:nvPr userDrawn="1"/>
        </p:nvPicPr>
        <p:blipFill>
          <a:blip r:embed="rId2" cstate="print"/>
          <a:srcRect/>
          <a:stretch>
            <a:fillRect/>
          </a:stretch>
        </p:blipFill>
        <p:spPr bwMode="auto">
          <a:xfrm>
            <a:off x="78001" y="64132"/>
            <a:ext cx="1484079" cy="554182"/>
          </a:xfrm>
          <a:prstGeom prst="rect">
            <a:avLst/>
          </a:prstGeom>
          <a:noFill/>
          <a:ln w="9525">
            <a:noFill/>
            <a:miter lim="800000"/>
            <a:headEnd/>
            <a:tailEnd/>
          </a:ln>
        </p:spPr>
      </p:pic>
    </p:spTree>
    <p:extLst>
      <p:ext uri="{BB962C8B-B14F-4D97-AF65-F5344CB8AC3E}">
        <p14:creationId xmlns:p14="http://schemas.microsoft.com/office/powerpoint/2010/main" val="2087902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6EB823-A46C-4F30-806E-1F50E39C9259}" type="datetime1">
              <a:rPr lang="en-US" smtClean="0"/>
              <a:t>11/7/2015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0" name="Slide Number Placeholder 5"/>
          <p:cNvSpPr txBox="1">
            <a:spLocks/>
          </p:cNvSpPr>
          <p:nvPr userDrawn="1"/>
        </p:nvSpPr>
        <p:spPr>
          <a:xfrm>
            <a:off x="6941820" y="644779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ED3BA-E427-44B3-AB20-C7B484B9302D}" type="slidenum">
              <a:rPr lang="en-US" smtClean="0"/>
              <a:pPr/>
              <a:t>‹#›</a:t>
            </a:fld>
            <a:endParaRPr lang="en-US" dirty="0"/>
          </a:p>
        </p:txBody>
      </p:sp>
      <p:pic>
        <p:nvPicPr>
          <p:cNvPr id="11" name="Picture 10"/>
          <p:cNvPicPr>
            <a:picLocks noChangeAspect="1" noChangeArrowheads="1"/>
          </p:cNvPicPr>
          <p:nvPr userDrawn="1"/>
        </p:nvPicPr>
        <p:blipFill>
          <a:blip r:embed="rId2" cstate="print"/>
          <a:srcRect/>
          <a:stretch>
            <a:fillRect/>
          </a:stretch>
        </p:blipFill>
        <p:spPr bwMode="auto">
          <a:xfrm>
            <a:off x="78001" y="64132"/>
            <a:ext cx="1484079" cy="554182"/>
          </a:xfrm>
          <a:prstGeom prst="rect">
            <a:avLst/>
          </a:prstGeom>
          <a:noFill/>
          <a:ln w="9525">
            <a:noFill/>
            <a:miter lim="800000"/>
            <a:headEnd/>
            <a:tailEnd/>
          </a:ln>
        </p:spPr>
      </p:pic>
    </p:spTree>
    <p:extLst>
      <p:ext uri="{BB962C8B-B14F-4D97-AF65-F5344CB8AC3E}">
        <p14:creationId xmlns:p14="http://schemas.microsoft.com/office/powerpoint/2010/main" val="3616815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EE9B37E2-0F40-488F-9672-DE1999DC3E7E}" type="datetime1">
              <a:rPr lang="en-US" smtClean="0"/>
              <a:t>11/7/2015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6" name="Slide Number Placeholder 5"/>
          <p:cNvSpPr txBox="1">
            <a:spLocks/>
          </p:cNvSpPr>
          <p:nvPr userDrawn="1"/>
        </p:nvSpPr>
        <p:spPr>
          <a:xfrm>
            <a:off x="6941820" y="644779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ED3BA-E427-44B3-AB20-C7B484B9302D}" type="slidenum">
              <a:rPr lang="en-US" smtClean="0"/>
              <a:pPr/>
              <a:t>‹#›</a:t>
            </a:fld>
            <a:endParaRPr lang="en-US" dirty="0"/>
          </a:p>
        </p:txBody>
      </p:sp>
      <p:pic>
        <p:nvPicPr>
          <p:cNvPr id="7" name="Picture 6"/>
          <p:cNvPicPr>
            <a:picLocks noChangeAspect="1" noChangeArrowheads="1"/>
          </p:cNvPicPr>
          <p:nvPr userDrawn="1"/>
        </p:nvPicPr>
        <p:blipFill>
          <a:blip r:embed="rId2" cstate="print"/>
          <a:srcRect/>
          <a:stretch>
            <a:fillRect/>
          </a:stretch>
        </p:blipFill>
        <p:spPr bwMode="auto">
          <a:xfrm>
            <a:off x="78001" y="64132"/>
            <a:ext cx="1484079" cy="554182"/>
          </a:xfrm>
          <a:prstGeom prst="rect">
            <a:avLst/>
          </a:prstGeom>
          <a:noFill/>
          <a:ln w="9525">
            <a:noFill/>
            <a:miter lim="800000"/>
            <a:headEnd/>
            <a:tailEnd/>
          </a:ln>
        </p:spPr>
      </p:pic>
    </p:spTree>
    <p:extLst>
      <p:ext uri="{BB962C8B-B14F-4D97-AF65-F5344CB8AC3E}">
        <p14:creationId xmlns:p14="http://schemas.microsoft.com/office/powerpoint/2010/main" val="2516090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E5E4D-BAB9-46A0-90C9-636BAD0B537A}" type="datetime1">
              <a:rPr lang="en-US" smtClean="0"/>
              <a:t>11/7/2015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5" name="Slide Number Placeholder 5"/>
          <p:cNvSpPr txBox="1">
            <a:spLocks/>
          </p:cNvSpPr>
          <p:nvPr userDrawn="1"/>
        </p:nvSpPr>
        <p:spPr>
          <a:xfrm>
            <a:off x="6941820" y="644779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ED3BA-E427-44B3-AB20-C7B484B9302D}" type="slidenum">
              <a:rPr lang="en-US" smtClean="0"/>
              <a:pPr/>
              <a:t>‹#›</a:t>
            </a:fld>
            <a:endParaRPr lang="en-US" dirty="0"/>
          </a:p>
        </p:txBody>
      </p:sp>
      <p:pic>
        <p:nvPicPr>
          <p:cNvPr id="6" name="Picture 5"/>
          <p:cNvPicPr>
            <a:picLocks noChangeAspect="1" noChangeArrowheads="1"/>
          </p:cNvPicPr>
          <p:nvPr userDrawn="1"/>
        </p:nvPicPr>
        <p:blipFill>
          <a:blip r:embed="rId2" cstate="print"/>
          <a:srcRect/>
          <a:stretch>
            <a:fillRect/>
          </a:stretch>
        </p:blipFill>
        <p:spPr bwMode="auto">
          <a:xfrm>
            <a:off x="78001" y="64132"/>
            <a:ext cx="1484079" cy="554182"/>
          </a:xfrm>
          <a:prstGeom prst="rect">
            <a:avLst/>
          </a:prstGeom>
          <a:noFill/>
          <a:ln w="9525">
            <a:noFill/>
            <a:miter lim="800000"/>
            <a:headEnd/>
            <a:tailEnd/>
          </a:ln>
        </p:spPr>
      </p:pic>
    </p:spTree>
    <p:extLst>
      <p:ext uri="{BB962C8B-B14F-4D97-AF65-F5344CB8AC3E}">
        <p14:creationId xmlns:p14="http://schemas.microsoft.com/office/powerpoint/2010/main" val="715050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DF6B25-C539-4350-B171-9AD4ECC8ECFF}" type="datetime1">
              <a:rPr lang="en-US" smtClean="0"/>
              <a:t>11/7/2015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8" name="Slide Number Placeholder 5"/>
          <p:cNvSpPr txBox="1">
            <a:spLocks/>
          </p:cNvSpPr>
          <p:nvPr userDrawn="1"/>
        </p:nvSpPr>
        <p:spPr>
          <a:xfrm>
            <a:off x="6941820" y="644779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ED3BA-E427-44B3-AB20-C7B484B9302D}" type="slidenum">
              <a:rPr lang="en-US" smtClean="0"/>
              <a:pPr/>
              <a:t>‹#›</a:t>
            </a:fld>
            <a:endParaRPr lang="en-US" dirty="0"/>
          </a:p>
        </p:txBody>
      </p:sp>
      <p:pic>
        <p:nvPicPr>
          <p:cNvPr id="9" name="Picture 8"/>
          <p:cNvPicPr>
            <a:picLocks noChangeAspect="1" noChangeArrowheads="1"/>
          </p:cNvPicPr>
          <p:nvPr userDrawn="1"/>
        </p:nvPicPr>
        <p:blipFill>
          <a:blip r:embed="rId2" cstate="print"/>
          <a:srcRect/>
          <a:stretch>
            <a:fillRect/>
          </a:stretch>
        </p:blipFill>
        <p:spPr bwMode="auto">
          <a:xfrm>
            <a:off x="78001" y="64132"/>
            <a:ext cx="1484079" cy="554182"/>
          </a:xfrm>
          <a:prstGeom prst="rect">
            <a:avLst/>
          </a:prstGeom>
          <a:noFill/>
          <a:ln w="9525">
            <a:noFill/>
            <a:miter lim="800000"/>
            <a:headEnd/>
            <a:tailEnd/>
          </a:ln>
        </p:spPr>
      </p:pic>
    </p:spTree>
    <p:extLst>
      <p:ext uri="{BB962C8B-B14F-4D97-AF65-F5344CB8AC3E}">
        <p14:creationId xmlns:p14="http://schemas.microsoft.com/office/powerpoint/2010/main" val="149359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622B77-8D12-4A59-A5FD-75743E8F8D1E}" type="datetime1">
              <a:rPr lang="en-US" smtClean="0"/>
              <a:t>11/7/2015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8" name="Slide Number Placeholder 5"/>
          <p:cNvSpPr txBox="1">
            <a:spLocks/>
          </p:cNvSpPr>
          <p:nvPr userDrawn="1"/>
        </p:nvSpPr>
        <p:spPr>
          <a:xfrm>
            <a:off x="6941820" y="644779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ED3BA-E427-44B3-AB20-C7B484B9302D}" type="slidenum">
              <a:rPr lang="en-US" smtClean="0"/>
              <a:pPr/>
              <a:t>‹#›</a:t>
            </a:fld>
            <a:endParaRPr lang="en-US" dirty="0"/>
          </a:p>
        </p:txBody>
      </p:sp>
      <p:pic>
        <p:nvPicPr>
          <p:cNvPr id="9" name="Picture 8"/>
          <p:cNvPicPr>
            <a:picLocks noChangeAspect="1" noChangeArrowheads="1"/>
          </p:cNvPicPr>
          <p:nvPr userDrawn="1"/>
        </p:nvPicPr>
        <p:blipFill>
          <a:blip r:embed="rId2" cstate="print"/>
          <a:srcRect/>
          <a:stretch>
            <a:fillRect/>
          </a:stretch>
        </p:blipFill>
        <p:spPr bwMode="auto">
          <a:xfrm>
            <a:off x="78001" y="64132"/>
            <a:ext cx="1484079" cy="554182"/>
          </a:xfrm>
          <a:prstGeom prst="rect">
            <a:avLst/>
          </a:prstGeom>
          <a:noFill/>
          <a:ln w="9525">
            <a:noFill/>
            <a:miter lim="800000"/>
            <a:headEnd/>
            <a:tailEnd/>
          </a:ln>
        </p:spPr>
      </p:pic>
    </p:spTree>
    <p:extLst>
      <p:ext uri="{BB962C8B-B14F-4D97-AF65-F5344CB8AC3E}">
        <p14:creationId xmlns:p14="http://schemas.microsoft.com/office/powerpoint/2010/main" val="3331266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noChangeArrowheads="1"/>
          </p:cNvPicPr>
          <p:nvPr userDrawn="1"/>
        </p:nvPicPr>
        <p:blipFill>
          <a:blip r:embed="rId14" cstate="print"/>
          <a:srcRect/>
          <a:stretch>
            <a:fillRect/>
          </a:stretch>
        </p:blipFill>
        <p:spPr bwMode="auto">
          <a:xfrm>
            <a:off x="78001" y="64132"/>
            <a:ext cx="1484079" cy="554182"/>
          </a:xfrm>
          <a:prstGeom prst="rect">
            <a:avLst/>
          </a:prstGeom>
          <a:noFill/>
          <a:ln w="9525">
            <a:noFill/>
            <a:miter lim="800000"/>
            <a:headEnd/>
            <a:tailEnd/>
          </a:ln>
        </p:spPr>
      </p:pic>
      <p:sp>
        <p:nvSpPr>
          <p:cNvPr id="2" name="Title Placeholder 1"/>
          <p:cNvSpPr>
            <a:spLocks noGrp="1"/>
          </p:cNvSpPr>
          <p:nvPr>
            <p:ph type="title"/>
          </p:nvPr>
        </p:nvSpPr>
        <p:spPr>
          <a:xfrm>
            <a:off x="457200" y="53658"/>
            <a:ext cx="8229600" cy="97504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49680"/>
            <a:ext cx="8229600" cy="487648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2B056-640E-4DFD-A7DD-2AEC3641662A}" type="datetime1">
              <a:rPr lang="en-US" smtClean="0"/>
              <a:t>11/7/2015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Slide Number Placeholder 5"/>
          <p:cNvSpPr txBox="1">
            <a:spLocks/>
          </p:cNvSpPr>
          <p:nvPr userDrawn="1"/>
        </p:nvSpPr>
        <p:spPr>
          <a:xfrm>
            <a:off x="6941820" y="644779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ED3BA-E427-44B3-AB20-C7B484B9302D}" type="slidenum">
              <a:rPr lang="en-US" smtClean="0"/>
              <a:pPr/>
              <a:t>‹#›</a:t>
            </a:fld>
            <a:endParaRPr lang="en-US" dirty="0"/>
          </a:p>
        </p:txBody>
      </p:sp>
    </p:spTree>
    <p:extLst>
      <p:ext uri="{BB962C8B-B14F-4D97-AF65-F5344CB8AC3E}">
        <p14:creationId xmlns:p14="http://schemas.microsoft.com/office/powerpoint/2010/main" val="3639898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36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C7523F-BDC7-49AF-83B7-3301452B0CE2}" type="datetimeFigureOut">
              <a:rPr lang="en-US" smtClean="0">
                <a:solidFill>
                  <a:prstClr val="black">
                    <a:tint val="75000"/>
                  </a:prstClr>
                </a:solidFill>
              </a:rPr>
              <a:pPr/>
              <a:t>11/7/2015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ED3BA-E427-44B3-AB20-C7B484B9302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1406090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11.xml"/><Relationship Id="rId7" Type="http://schemas.openxmlformats.org/officeDocument/2006/relationships/image" Target="../media/image8.emf"/><Relationship Id="rId12"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image" Target="../media/image10.emf"/><Relationship Id="rId5" Type="http://schemas.openxmlformats.org/officeDocument/2006/relationships/image" Target="../media/image7.e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9.e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12.xml"/><Relationship Id="rId7" Type="http://schemas.openxmlformats.org/officeDocument/2006/relationships/image" Target="../media/image12.emf"/><Relationship Id="rId12" Type="http://schemas.openxmlformats.org/officeDocument/2006/relationships/image" Target="../media/image1.png"/><Relationship Id="rId2" Type="http://schemas.openxmlformats.org/officeDocument/2006/relationships/slideLayout" Target="../slideLayouts/slideLayout24.xml"/><Relationship Id="rId1" Type="http://schemas.openxmlformats.org/officeDocument/2006/relationships/vmlDrawing" Target="../drawings/vmlDrawing3.vml"/><Relationship Id="rId6" Type="http://schemas.openxmlformats.org/officeDocument/2006/relationships/oleObject" Target="../embeddings/oleObject8.bin"/><Relationship Id="rId11" Type="http://schemas.openxmlformats.org/officeDocument/2006/relationships/image" Target="../media/image14.emf"/><Relationship Id="rId5" Type="http://schemas.openxmlformats.org/officeDocument/2006/relationships/image" Target="../media/image11.e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13.emf"/></Relationships>
</file>

<file path=ppt/slides/_rels/slide1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notesSlide" Target="../notesSlides/notesSlide13.xml"/><Relationship Id="rId7" Type="http://schemas.openxmlformats.org/officeDocument/2006/relationships/image" Target="../media/image16.emf"/><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oleObject" Target="../embeddings/oleObject12.bin"/><Relationship Id="rId5" Type="http://schemas.openxmlformats.org/officeDocument/2006/relationships/image" Target="../media/image15.emf"/><Relationship Id="rId4" Type="http://schemas.openxmlformats.org/officeDocument/2006/relationships/oleObject" Target="../embeddings/oleObject11.bin"/></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2.xml"/><Relationship Id="rId7" Type="http://schemas.openxmlformats.org/officeDocument/2006/relationships/diagramColors" Target="../diagrams/colors1.xml"/><Relationship Id="rId2" Type="http://schemas.openxmlformats.org/officeDocument/2006/relationships/slideLayout" Target="../slideLayouts/slideLayout6.xml"/><Relationship Id="rId1" Type="http://schemas.openxmlformats.org/officeDocument/2006/relationships/tags" Target="../tags/tag1.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openxmlformats.org/officeDocument/2006/relationships/image" Target="../media/image1.png"/><Relationship Id="rId4" Type="http://schemas.openxmlformats.org/officeDocument/2006/relationships/diagramData" Target="../diagrams/data1.xml"/><Relationship Id="rId9"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notesSlide" Target="../notesSlides/notesSlide3.xml"/><Relationship Id="rId7"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oleObject1.bin"/><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p:cNvPicPr>
            <a:picLocks noChangeAspect="1" noChangeArrowheads="1"/>
          </p:cNvPicPr>
          <p:nvPr/>
        </p:nvPicPr>
        <p:blipFill>
          <a:blip r:embed="rId3" cstate="print"/>
          <a:srcRect/>
          <a:stretch>
            <a:fillRect/>
          </a:stretch>
        </p:blipFill>
        <p:spPr bwMode="auto">
          <a:xfrm>
            <a:off x="78001" y="64132"/>
            <a:ext cx="1484079" cy="554182"/>
          </a:xfrm>
          <a:prstGeom prst="rect">
            <a:avLst/>
          </a:prstGeom>
          <a:noFill/>
          <a:ln w="9525">
            <a:noFill/>
            <a:miter lim="800000"/>
            <a:headEnd/>
            <a:tailEnd/>
          </a:ln>
        </p:spPr>
      </p:pic>
      <p:sp>
        <p:nvSpPr>
          <p:cNvPr id="2" name="Titre 1"/>
          <p:cNvSpPr>
            <a:spLocks noGrp="1"/>
          </p:cNvSpPr>
          <p:nvPr>
            <p:ph type="ctrTitle"/>
          </p:nvPr>
        </p:nvSpPr>
        <p:spPr>
          <a:xfrm>
            <a:off x="685800" y="497073"/>
            <a:ext cx="7772400" cy="2783032"/>
          </a:xfrm>
        </p:spPr>
        <p:txBody>
          <a:bodyPr>
            <a:normAutofit fontScale="90000"/>
          </a:bodyPr>
          <a:lstStyle/>
          <a:p>
            <a:r>
              <a:rPr lang="en-US" sz="4000" b="1" dirty="0">
                <a:latin typeface="Arial" panose="020B0604020202020204" pitchFamily="34" charset="0"/>
                <a:cs typeface="Arial" panose="020B0604020202020204" pitchFamily="34" charset="0"/>
              </a:rPr>
              <a:t>Chronic Oral Study of Myosin Activation to Increase Contractility in Heart Failure (COSMIC-HF): </a:t>
            </a:r>
            <a:r>
              <a:rPr lang="en-US" sz="3100" b="1" dirty="0" smtClean="0">
                <a:latin typeface="Arial" panose="020B0604020202020204" pitchFamily="34" charset="0"/>
                <a:cs typeface="Arial" panose="020B0604020202020204" pitchFamily="34" charset="0"/>
              </a:rPr>
              <a:t>Results </a:t>
            </a:r>
            <a:r>
              <a:rPr lang="en-US" sz="3100" b="1" dirty="0">
                <a:latin typeface="Arial" panose="020B0604020202020204" pitchFamily="34" charset="0"/>
                <a:cs typeface="Arial" panose="020B0604020202020204" pitchFamily="34" charset="0"/>
              </a:rPr>
              <a:t>from a Double-blind, Randomized, Placebo-controlled, Multicenter Study</a:t>
            </a:r>
            <a:endParaRPr lang="fr-FR" sz="3100" b="1" dirty="0">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a:xfrm>
            <a:off x="116629" y="3568372"/>
            <a:ext cx="8786015" cy="2290923"/>
          </a:xfrm>
        </p:spPr>
        <p:txBody>
          <a:bodyPr>
            <a:noAutofit/>
          </a:bodyPr>
          <a:lstStyle/>
          <a:p>
            <a:pPr>
              <a:spcBef>
                <a:spcPts val="0"/>
              </a:spcBef>
              <a:spcAft>
                <a:spcPts val="300"/>
              </a:spcAft>
            </a:pPr>
            <a:r>
              <a:rPr lang="en-US" b="1" dirty="0">
                <a:solidFill>
                  <a:schemeClr val="tx1"/>
                </a:solidFill>
                <a:latin typeface="Arial" panose="020B0604020202020204" pitchFamily="34" charset="0"/>
                <a:cs typeface="Arial" panose="020B0604020202020204" pitchFamily="34" charset="0"/>
              </a:rPr>
              <a:t>John R. Teerlink,</a:t>
            </a:r>
            <a:r>
              <a:rPr lang="en-US" b="1" baseline="30000" dirty="0">
                <a:solidFill>
                  <a:schemeClr val="tx1"/>
                </a:solidFill>
                <a:latin typeface="Arial" panose="020B0604020202020204" pitchFamily="34" charset="0"/>
                <a:cs typeface="Arial" panose="020B0604020202020204" pitchFamily="34" charset="0"/>
              </a:rPr>
              <a:t>1</a:t>
            </a:r>
            <a:r>
              <a:rPr lang="en-US" b="1" dirty="0">
                <a:solidFill>
                  <a:schemeClr val="tx1"/>
                </a:solidFill>
                <a:latin typeface="Arial" panose="020B0604020202020204" pitchFamily="34" charset="0"/>
                <a:cs typeface="Arial" panose="020B0604020202020204" pitchFamily="34" charset="0"/>
              </a:rPr>
              <a:t> G. Michael Felker,</a:t>
            </a:r>
            <a:r>
              <a:rPr lang="en-US" b="1" baseline="30000" dirty="0">
                <a:solidFill>
                  <a:schemeClr val="tx1"/>
                </a:solidFill>
                <a:latin typeface="Arial" panose="020B0604020202020204" pitchFamily="34" charset="0"/>
                <a:cs typeface="Arial" panose="020B0604020202020204" pitchFamily="34" charset="0"/>
              </a:rPr>
              <a:t>2</a:t>
            </a:r>
            <a:r>
              <a:rPr lang="en-US" b="1" dirty="0">
                <a:solidFill>
                  <a:schemeClr val="tx1"/>
                </a:solidFill>
                <a:latin typeface="Arial" panose="020B0604020202020204" pitchFamily="34" charset="0"/>
                <a:cs typeface="Arial" panose="020B0604020202020204" pitchFamily="34" charset="0"/>
              </a:rPr>
              <a:t> John J. V. McMurray,</a:t>
            </a:r>
            <a:r>
              <a:rPr lang="en-US" b="1" baseline="30000" dirty="0">
                <a:solidFill>
                  <a:schemeClr val="tx1"/>
                </a:solidFill>
                <a:latin typeface="Arial" panose="020B0604020202020204" pitchFamily="34" charset="0"/>
                <a:cs typeface="Arial" panose="020B0604020202020204" pitchFamily="34" charset="0"/>
              </a:rPr>
              <a:t>3</a:t>
            </a:r>
            <a:r>
              <a:rPr lang="en-US" b="1" dirty="0">
                <a:solidFill>
                  <a:schemeClr val="tx1"/>
                </a:solidFill>
                <a:latin typeface="Arial" panose="020B0604020202020204" pitchFamily="34" charset="0"/>
                <a:cs typeface="Arial" panose="020B0604020202020204" pitchFamily="34" charset="0"/>
              </a:rPr>
              <a:t> </a:t>
            </a:r>
            <a:r>
              <a:rPr lang="en-US" b="1" dirty="0" smtClean="0">
                <a:solidFill>
                  <a:schemeClr val="tx1"/>
                </a:solidFill>
                <a:latin typeface="Arial" panose="020B0604020202020204" pitchFamily="34" charset="0"/>
                <a:cs typeface="Arial" panose="020B0604020202020204" pitchFamily="34" charset="0"/>
              </a:rPr>
              <a:t>Scott </a:t>
            </a:r>
            <a:r>
              <a:rPr lang="en-US" b="1" dirty="0">
                <a:solidFill>
                  <a:schemeClr val="tx1"/>
                </a:solidFill>
                <a:latin typeface="Arial" panose="020B0604020202020204" pitchFamily="34" charset="0"/>
                <a:cs typeface="Arial" panose="020B0604020202020204" pitchFamily="34" charset="0"/>
              </a:rPr>
              <a:t>D. Solomon,</a:t>
            </a:r>
            <a:r>
              <a:rPr lang="en-US" b="1" baseline="30000" dirty="0">
                <a:solidFill>
                  <a:schemeClr val="tx1"/>
                </a:solidFill>
                <a:latin typeface="Arial" panose="020B0604020202020204" pitchFamily="34" charset="0"/>
                <a:cs typeface="Arial" panose="020B0604020202020204" pitchFamily="34" charset="0"/>
              </a:rPr>
              <a:t>4</a:t>
            </a:r>
            <a:r>
              <a:rPr lang="en-US" b="1" dirty="0">
                <a:solidFill>
                  <a:schemeClr val="tx1"/>
                </a:solidFill>
                <a:latin typeface="Arial" panose="020B0604020202020204" pitchFamily="34" charset="0"/>
                <a:cs typeface="Arial" panose="020B0604020202020204" pitchFamily="34" charset="0"/>
              </a:rPr>
              <a:t> Maria Laura Monsalvo,</a:t>
            </a:r>
            <a:r>
              <a:rPr lang="en-US" b="1" baseline="30000" dirty="0">
                <a:solidFill>
                  <a:schemeClr val="tx1"/>
                </a:solidFill>
                <a:latin typeface="Arial" panose="020B0604020202020204" pitchFamily="34" charset="0"/>
                <a:cs typeface="Arial" panose="020B0604020202020204" pitchFamily="34" charset="0"/>
              </a:rPr>
              <a:t>5</a:t>
            </a:r>
            <a:r>
              <a:rPr lang="en-US" b="1" dirty="0">
                <a:solidFill>
                  <a:schemeClr val="tx1"/>
                </a:solidFill>
                <a:latin typeface="Arial" panose="020B0604020202020204" pitchFamily="34" charset="0"/>
                <a:cs typeface="Arial" panose="020B0604020202020204" pitchFamily="34" charset="0"/>
              </a:rPr>
              <a:t> Jason Legg,</a:t>
            </a:r>
            <a:r>
              <a:rPr lang="en-US" b="1" baseline="30000" dirty="0">
                <a:solidFill>
                  <a:schemeClr val="tx1"/>
                </a:solidFill>
                <a:latin typeface="Arial" panose="020B0604020202020204" pitchFamily="34" charset="0"/>
                <a:cs typeface="Arial" panose="020B0604020202020204" pitchFamily="34" charset="0"/>
              </a:rPr>
              <a:t>5</a:t>
            </a:r>
            <a:r>
              <a:rPr lang="en-US" b="1" dirty="0">
                <a:solidFill>
                  <a:schemeClr val="tx1"/>
                </a:solidFill>
                <a:latin typeface="Arial" panose="020B0604020202020204" pitchFamily="34" charset="0"/>
                <a:cs typeface="Arial" panose="020B0604020202020204" pitchFamily="34" charset="0"/>
              </a:rPr>
              <a:t> </a:t>
            </a:r>
            <a:r>
              <a:rPr lang="en-US" b="1" dirty="0" smtClean="0">
                <a:solidFill>
                  <a:schemeClr val="tx1"/>
                </a:solidFill>
                <a:latin typeface="Arial" panose="020B0604020202020204" pitchFamily="34" charset="0"/>
                <a:cs typeface="Arial" panose="020B0604020202020204" pitchFamily="34" charset="0"/>
              </a:rPr>
              <a:t/>
            </a:r>
            <a:br>
              <a:rPr lang="en-US" b="1" dirty="0" smtClean="0">
                <a:solidFill>
                  <a:schemeClr val="tx1"/>
                </a:solidFill>
                <a:latin typeface="Arial" panose="020B0604020202020204" pitchFamily="34" charset="0"/>
                <a:cs typeface="Arial" panose="020B0604020202020204" pitchFamily="34" charset="0"/>
              </a:rPr>
            </a:br>
            <a:r>
              <a:rPr lang="en-US" b="1" dirty="0" err="1" smtClean="0">
                <a:solidFill>
                  <a:schemeClr val="tx1"/>
                </a:solidFill>
                <a:latin typeface="Arial" panose="020B0604020202020204" pitchFamily="34" charset="0"/>
                <a:cs typeface="Arial" panose="020B0604020202020204" pitchFamily="34" charset="0"/>
              </a:rPr>
              <a:t>Fady</a:t>
            </a:r>
            <a:r>
              <a:rPr lang="en-US" b="1" dirty="0" smtClean="0">
                <a:solidFill>
                  <a:schemeClr val="tx1"/>
                </a:solidFill>
                <a:latin typeface="Arial" panose="020B0604020202020204" pitchFamily="34" charset="0"/>
                <a:cs typeface="Arial" panose="020B0604020202020204" pitchFamily="34" charset="0"/>
              </a:rPr>
              <a:t> </a:t>
            </a:r>
            <a:r>
              <a:rPr lang="en-US" b="1" dirty="0">
                <a:solidFill>
                  <a:schemeClr val="tx1"/>
                </a:solidFill>
                <a:latin typeface="Arial" panose="020B0604020202020204" pitchFamily="34" charset="0"/>
                <a:cs typeface="Arial" panose="020B0604020202020204" pitchFamily="34" charset="0"/>
              </a:rPr>
              <a:t>I. Malik,</a:t>
            </a:r>
            <a:r>
              <a:rPr lang="en-US" b="1" baseline="30000" dirty="0">
                <a:solidFill>
                  <a:schemeClr val="tx1"/>
                </a:solidFill>
                <a:latin typeface="Arial" panose="020B0604020202020204" pitchFamily="34" charset="0"/>
                <a:cs typeface="Arial" panose="020B0604020202020204" pitchFamily="34" charset="0"/>
              </a:rPr>
              <a:t>6</a:t>
            </a:r>
            <a:r>
              <a:rPr lang="en-US" b="1" dirty="0">
                <a:solidFill>
                  <a:schemeClr val="tx1"/>
                </a:solidFill>
                <a:latin typeface="Arial" panose="020B0604020202020204" pitchFamily="34" charset="0"/>
                <a:cs typeface="Arial" panose="020B0604020202020204" pitchFamily="34" charset="0"/>
              </a:rPr>
              <a:t> Narimon Honarpour</a:t>
            </a:r>
            <a:r>
              <a:rPr lang="en-US" b="1" baseline="30000" dirty="0">
                <a:solidFill>
                  <a:schemeClr val="tx1"/>
                </a:solidFill>
                <a:latin typeface="Arial" panose="020B0604020202020204" pitchFamily="34" charset="0"/>
                <a:cs typeface="Arial" panose="020B0604020202020204" pitchFamily="34" charset="0"/>
              </a:rPr>
              <a:t>5</a:t>
            </a:r>
            <a:r>
              <a:rPr lang="en-US" b="1" dirty="0">
                <a:solidFill>
                  <a:schemeClr val="tx1"/>
                </a:solidFill>
                <a:latin typeface="Arial" panose="020B0604020202020204" pitchFamily="34" charset="0"/>
                <a:cs typeface="Arial" panose="020B0604020202020204" pitchFamily="34" charset="0"/>
              </a:rPr>
              <a:t> </a:t>
            </a:r>
            <a:r>
              <a:rPr lang="en-US" b="1" dirty="0" smtClean="0">
                <a:solidFill>
                  <a:schemeClr val="tx1"/>
                </a:solidFill>
                <a:latin typeface="Arial" panose="020B0604020202020204" pitchFamily="34" charset="0"/>
                <a:cs typeface="Arial" panose="020B0604020202020204" pitchFamily="34" charset="0"/>
              </a:rPr>
              <a:t/>
            </a:r>
            <a:br>
              <a:rPr lang="en-US" b="1" dirty="0" smtClean="0">
                <a:solidFill>
                  <a:schemeClr val="tx1"/>
                </a:solidFill>
                <a:latin typeface="Arial" panose="020B0604020202020204" pitchFamily="34" charset="0"/>
                <a:cs typeface="Arial" panose="020B0604020202020204" pitchFamily="34" charset="0"/>
              </a:rPr>
            </a:br>
            <a:r>
              <a:rPr lang="en-US" b="1" dirty="0" smtClean="0">
                <a:solidFill>
                  <a:schemeClr val="tx1"/>
                </a:solidFill>
                <a:latin typeface="Arial" panose="020B0604020202020204" pitchFamily="34" charset="0"/>
                <a:cs typeface="Arial" panose="020B0604020202020204" pitchFamily="34" charset="0"/>
              </a:rPr>
              <a:t>for </a:t>
            </a:r>
            <a:r>
              <a:rPr lang="en-US" b="1" dirty="0">
                <a:solidFill>
                  <a:schemeClr val="tx1"/>
                </a:solidFill>
                <a:latin typeface="Arial" panose="020B0604020202020204" pitchFamily="34" charset="0"/>
                <a:cs typeface="Arial" panose="020B0604020202020204" pitchFamily="34" charset="0"/>
              </a:rPr>
              <a:t>the COSMIC-HF Investigators</a:t>
            </a:r>
          </a:p>
          <a:p>
            <a:pPr>
              <a:lnSpc>
                <a:spcPct val="110000"/>
              </a:lnSpc>
              <a:spcAft>
                <a:spcPts val="300"/>
              </a:spcAft>
            </a:pPr>
            <a:r>
              <a:rPr lang="en-US" sz="1600" baseline="30000" dirty="0" smtClean="0">
                <a:solidFill>
                  <a:schemeClr val="tx1"/>
                </a:solidFill>
                <a:latin typeface="Arial" panose="020B0604020202020204" pitchFamily="34" charset="0"/>
                <a:cs typeface="Arial" panose="020B0604020202020204" pitchFamily="34" charset="0"/>
              </a:rPr>
              <a:t>1</a:t>
            </a:r>
            <a:r>
              <a:rPr lang="en-US" sz="1600" dirty="0" smtClean="0">
                <a:solidFill>
                  <a:schemeClr val="tx1"/>
                </a:solidFill>
                <a:latin typeface="Arial" panose="020B0604020202020204" pitchFamily="34" charset="0"/>
                <a:cs typeface="Arial" panose="020B0604020202020204" pitchFamily="34" charset="0"/>
              </a:rPr>
              <a:t>San </a:t>
            </a:r>
            <a:r>
              <a:rPr lang="en-US" sz="1600" dirty="0">
                <a:solidFill>
                  <a:schemeClr val="tx1"/>
                </a:solidFill>
                <a:latin typeface="Arial" panose="020B0604020202020204" pitchFamily="34" charset="0"/>
                <a:cs typeface="Arial" panose="020B0604020202020204" pitchFamily="34" charset="0"/>
              </a:rPr>
              <a:t>Francisco Veterans Affairs Medical Center and </a:t>
            </a:r>
            <a:r>
              <a:rPr lang="en-US" sz="1600" dirty="0" smtClean="0">
                <a:solidFill>
                  <a:schemeClr val="tx1"/>
                </a:solidFill>
                <a:latin typeface="Arial" panose="020B0604020202020204" pitchFamily="34" charset="0"/>
                <a:cs typeface="Arial" panose="020B0604020202020204" pitchFamily="34" charset="0"/>
              </a:rPr>
              <a:t>University </a:t>
            </a:r>
            <a:r>
              <a:rPr lang="en-US" sz="1600" dirty="0">
                <a:solidFill>
                  <a:schemeClr val="tx1"/>
                </a:solidFill>
                <a:latin typeface="Arial" panose="020B0604020202020204" pitchFamily="34" charset="0"/>
                <a:cs typeface="Arial" panose="020B0604020202020204" pitchFamily="34" charset="0"/>
              </a:rPr>
              <a:t>of California San Francisco, </a:t>
            </a:r>
            <a:r>
              <a:rPr lang="en-US" sz="1600" dirty="0" smtClean="0">
                <a:solidFill>
                  <a:schemeClr val="tx1"/>
                </a:solidFill>
                <a:latin typeface="Arial" panose="020B0604020202020204" pitchFamily="34" charset="0"/>
                <a:cs typeface="Arial" panose="020B0604020202020204" pitchFamily="34" charset="0"/>
              </a:rPr>
              <a:t/>
            </a:r>
            <a:br>
              <a:rPr lang="en-US" sz="1600" dirty="0" smtClean="0">
                <a:solidFill>
                  <a:schemeClr val="tx1"/>
                </a:solidFill>
                <a:latin typeface="Arial" panose="020B0604020202020204" pitchFamily="34" charset="0"/>
                <a:cs typeface="Arial" panose="020B0604020202020204" pitchFamily="34" charset="0"/>
              </a:rPr>
            </a:br>
            <a:r>
              <a:rPr lang="en-US" sz="1600" dirty="0" smtClean="0">
                <a:solidFill>
                  <a:schemeClr val="tx1"/>
                </a:solidFill>
                <a:latin typeface="Arial" panose="020B0604020202020204" pitchFamily="34" charset="0"/>
                <a:cs typeface="Arial" panose="020B0604020202020204" pitchFamily="34" charset="0"/>
              </a:rPr>
              <a:t>San </a:t>
            </a:r>
            <a:r>
              <a:rPr lang="en-US" sz="1600" dirty="0">
                <a:solidFill>
                  <a:schemeClr val="tx1"/>
                </a:solidFill>
                <a:latin typeface="Arial" panose="020B0604020202020204" pitchFamily="34" charset="0"/>
                <a:cs typeface="Arial" panose="020B0604020202020204" pitchFamily="34" charset="0"/>
              </a:rPr>
              <a:t>Francisco, </a:t>
            </a:r>
            <a:r>
              <a:rPr lang="en-US" sz="1600" dirty="0" smtClean="0">
                <a:solidFill>
                  <a:schemeClr val="tx1"/>
                </a:solidFill>
                <a:latin typeface="Arial" panose="020B0604020202020204" pitchFamily="34" charset="0"/>
                <a:cs typeface="Arial" panose="020B0604020202020204" pitchFamily="34" charset="0"/>
              </a:rPr>
              <a:t>CA; </a:t>
            </a:r>
            <a:r>
              <a:rPr lang="en-US" sz="1600" baseline="30000" dirty="0" smtClean="0">
                <a:solidFill>
                  <a:schemeClr val="tx1"/>
                </a:solidFill>
                <a:latin typeface="Arial" panose="020B0604020202020204" pitchFamily="34" charset="0"/>
                <a:cs typeface="Arial" panose="020B0604020202020204" pitchFamily="34" charset="0"/>
              </a:rPr>
              <a:t>2</a:t>
            </a:r>
            <a:r>
              <a:rPr lang="en-US" sz="1600" dirty="0" smtClean="0">
                <a:solidFill>
                  <a:schemeClr val="tx1"/>
                </a:solidFill>
                <a:latin typeface="Arial" panose="020B0604020202020204" pitchFamily="34" charset="0"/>
                <a:cs typeface="Arial" panose="020B0604020202020204" pitchFamily="34" charset="0"/>
              </a:rPr>
              <a:t>Duke </a:t>
            </a:r>
            <a:r>
              <a:rPr lang="en-US" sz="1600" dirty="0">
                <a:solidFill>
                  <a:schemeClr val="tx1"/>
                </a:solidFill>
                <a:latin typeface="Arial" panose="020B0604020202020204" pitchFamily="34" charset="0"/>
                <a:cs typeface="Arial" panose="020B0604020202020204" pitchFamily="34" charset="0"/>
              </a:rPr>
              <a:t>University School of Medicine, Durham, </a:t>
            </a:r>
            <a:r>
              <a:rPr lang="en-US" sz="1600" dirty="0" smtClean="0">
                <a:solidFill>
                  <a:schemeClr val="tx1"/>
                </a:solidFill>
                <a:latin typeface="Arial" panose="020B0604020202020204" pitchFamily="34" charset="0"/>
                <a:cs typeface="Arial" panose="020B0604020202020204" pitchFamily="34" charset="0"/>
              </a:rPr>
              <a:t>NC; </a:t>
            </a:r>
            <a:r>
              <a:rPr lang="en-US" sz="1600" baseline="30000" dirty="0" smtClean="0">
                <a:solidFill>
                  <a:schemeClr val="tx1"/>
                </a:solidFill>
                <a:latin typeface="Arial" panose="020B0604020202020204" pitchFamily="34" charset="0"/>
                <a:cs typeface="Arial" panose="020B0604020202020204" pitchFamily="34" charset="0"/>
              </a:rPr>
              <a:t>3</a:t>
            </a:r>
            <a:r>
              <a:rPr lang="en-US" sz="1600" dirty="0" smtClean="0">
                <a:solidFill>
                  <a:schemeClr val="tx1"/>
                </a:solidFill>
                <a:latin typeface="Arial" panose="020B0604020202020204" pitchFamily="34" charset="0"/>
                <a:cs typeface="Arial" panose="020B0604020202020204" pitchFamily="34" charset="0"/>
              </a:rPr>
              <a:t>University </a:t>
            </a:r>
            <a:r>
              <a:rPr lang="en-US" sz="1600" dirty="0">
                <a:solidFill>
                  <a:schemeClr val="tx1"/>
                </a:solidFill>
                <a:latin typeface="Arial" panose="020B0604020202020204" pitchFamily="34" charset="0"/>
                <a:cs typeface="Arial" panose="020B0604020202020204" pitchFamily="34" charset="0"/>
              </a:rPr>
              <a:t>of Glasgow, Glasgow, UK; </a:t>
            </a:r>
            <a:r>
              <a:rPr lang="en-US" sz="1600" baseline="30000" dirty="0" smtClean="0">
                <a:solidFill>
                  <a:schemeClr val="tx1"/>
                </a:solidFill>
                <a:latin typeface="Arial" panose="020B0604020202020204" pitchFamily="34" charset="0"/>
                <a:cs typeface="Arial" panose="020B0604020202020204" pitchFamily="34" charset="0"/>
              </a:rPr>
              <a:t>4</a:t>
            </a:r>
            <a:r>
              <a:rPr lang="en-US" sz="1600" dirty="0" smtClean="0">
                <a:solidFill>
                  <a:schemeClr val="tx1"/>
                </a:solidFill>
                <a:latin typeface="Arial" panose="020B0604020202020204" pitchFamily="34" charset="0"/>
                <a:cs typeface="Arial" panose="020B0604020202020204" pitchFamily="34" charset="0"/>
              </a:rPr>
              <a:t>Brigham </a:t>
            </a:r>
            <a:r>
              <a:rPr lang="en-US" sz="1600" dirty="0">
                <a:solidFill>
                  <a:schemeClr val="tx1"/>
                </a:solidFill>
                <a:latin typeface="Arial" panose="020B0604020202020204" pitchFamily="34" charset="0"/>
                <a:cs typeface="Arial" panose="020B0604020202020204" pitchFamily="34" charset="0"/>
              </a:rPr>
              <a:t>&amp; Women’s Hospital and Harvard Medical School, Boston, </a:t>
            </a:r>
            <a:r>
              <a:rPr lang="en-US" sz="1600" dirty="0" smtClean="0">
                <a:solidFill>
                  <a:schemeClr val="tx1"/>
                </a:solidFill>
                <a:latin typeface="Arial" panose="020B0604020202020204" pitchFamily="34" charset="0"/>
                <a:cs typeface="Arial" panose="020B0604020202020204" pitchFamily="34" charset="0"/>
              </a:rPr>
              <a:t>MA; </a:t>
            </a:r>
            <a:r>
              <a:rPr lang="en-US" sz="1600" baseline="30000" dirty="0">
                <a:solidFill>
                  <a:schemeClr val="tx1"/>
                </a:solidFill>
                <a:latin typeface="Arial" panose="020B0604020202020204" pitchFamily="34" charset="0"/>
                <a:cs typeface="Arial" panose="020B0604020202020204" pitchFamily="34" charset="0"/>
              </a:rPr>
              <a:t>5</a:t>
            </a:r>
            <a:r>
              <a:rPr lang="en-US" sz="1600" dirty="0">
                <a:solidFill>
                  <a:schemeClr val="tx1"/>
                </a:solidFill>
                <a:latin typeface="Arial" panose="020B0604020202020204" pitchFamily="34" charset="0"/>
                <a:cs typeface="Arial" panose="020B0604020202020204" pitchFamily="34" charset="0"/>
              </a:rPr>
              <a:t>Amgen, Inc., Thousand Oaks, </a:t>
            </a:r>
            <a:r>
              <a:rPr lang="en-US" sz="1600" dirty="0" smtClean="0">
                <a:solidFill>
                  <a:schemeClr val="tx1"/>
                </a:solidFill>
                <a:latin typeface="Arial" panose="020B0604020202020204" pitchFamily="34" charset="0"/>
                <a:cs typeface="Arial" panose="020B0604020202020204" pitchFamily="34" charset="0"/>
              </a:rPr>
              <a:t>CA; </a:t>
            </a:r>
            <a:r>
              <a:rPr lang="en-US" sz="1600" baseline="30000" dirty="0">
                <a:solidFill>
                  <a:schemeClr val="tx1"/>
                </a:solidFill>
                <a:latin typeface="Arial" panose="020B0604020202020204" pitchFamily="34" charset="0"/>
                <a:cs typeface="Arial" panose="020B0604020202020204" pitchFamily="34" charset="0"/>
              </a:rPr>
              <a:t>6</a:t>
            </a:r>
            <a:r>
              <a:rPr lang="en-US" sz="1600" dirty="0">
                <a:solidFill>
                  <a:schemeClr val="tx1"/>
                </a:solidFill>
                <a:latin typeface="Arial" panose="020B0604020202020204" pitchFamily="34" charset="0"/>
                <a:cs typeface="Arial" panose="020B0604020202020204" pitchFamily="34" charset="0"/>
              </a:rPr>
              <a:t>Cytokinetics, Inc., South San Francisco, CA, USA</a:t>
            </a:r>
          </a:p>
        </p:txBody>
      </p:sp>
      <p:sp>
        <p:nvSpPr>
          <p:cNvPr id="5" name="Rectangle 4"/>
          <p:cNvSpPr/>
          <p:nvPr/>
        </p:nvSpPr>
        <p:spPr bwMode="auto">
          <a:xfrm>
            <a:off x="0" y="3429653"/>
            <a:ext cx="8755063" cy="46037"/>
          </a:xfrm>
          <a:prstGeom prst="rect">
            <a:avLst/>
          </a:prstGeom>
          <a:gradFill>
            <a:gsLst>
              <a:gs pos="0">
                <a:schemeClr val="bg1"/>
              </a:gs>
              <a:gs pos="50000">
                <a:srgbClr val="6C266D"/>
              </a:gs>
            </a:gsLst>
            <a:lin ang="10800000" scaled="0"/>
          </a:gradFill>
          <a:ln w="19050" cap="flat" cmpd="sng" algn="ctr">
            <a:noFill/>
            <a:prstDash val="solid"/>
            <a:round/>
            <a:headEnd type="none" w="med" len="med"/>
            <a:tailEnd type="none" w="med" len="med"/>
          </a:ln>
          <a:effectLst/>
        </p:spPr>
        <p:txBody>
          <a:bodyPr anchor="b">
            <a:spAutoFit/>
          </a:bodyPr>
          <a:lstStyle/>
          <a:p>
            <a:pPr>
              <a:spcBef>
                <a:spcPct val="50000"/>
              </a:spcBef>
              <a:defRPr/>
            </a:pPr>
            <a:endParaRPr lang="en-US" sz="1200" dirty="0">
              <a:solidFill>
                <a:srgbClr val="000000"/>
              </a:solidFill>
            </a:endParaRPr>
          </a:p>
        </p:txBody>
      </p:sp>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496827"/>
            <a:ext cx="1066800" cy="2775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4003" y="6317241"/>
            <a:ext cx="1030139" cy="457162"/>
          </a:xfrm>
          <a:prstGeom prst="rect">
            <a:avLst/>
          </a:prstGeom>
        </p:spPr>
      </p:pic>
      <p:sp>
        <p:nvSpPr>
          <p:cNvPr id="6" name="TextBox 5"/>
          <p:cNvSpPr txBox="1"/>
          <p:nvPr/>
        </p:nvSpPr>
        <p:spPr>
          <a:xfrm>
            <a:off x="1700011" y="39127"/>
            <a:ext cx="5924282" cy="369332"/>
          </a:xfrm>
          <a:prstGeom prst="rect">
            <a:avLst/>
          </a:prstGeom>
          <a:noFill/>
        </p:spPr>
        <p:txBody>
          <a:bodyPr wrap="square" rtlCol="0">
            <a:spAutoFit/>
          </a:bodyPr>
          <a:lstStyle/>
          <a:p>
            <a:r>
              <a:rPr lang="en-US" dirty="0">
                <a:solidFill>
                  <a:srgbClr val="FF0000"/>
                </a:solidFill>
              </a:rPr>
              <a:t>Embargoed Until 3:45 p.m. ET, Sunday, Nov. 8, 2015</a:t>
            </a:r>
          </a:p>
        </p:txBody>
      </p:sp>
    </p:spTree>
    <p:extLst>
      <p:ext uri="{BB962C8B-B14F-4D97-AF65-F5344CB8AC3E}">
        <p14:creationId xmlns:p14="http://schemas.microsoft.com/office/powerpoint/2010/main" val="244127156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822636" y="4358640"/>
            <a:ext cx="7498728" cy="1200329"/>
          </a:xfrm>
          <a:prstGeom prst="rect">
            <a:avLst/>
          </a:prstGeom>
          <a:noFill/>
        </p:spPr>
        <p:txBody>
          <a:bodyPr wrap="square" rtlCol="0">
            <a:spAutoFit/>
          </a:bodyPr>
          <a:lstStyle/>
          <a:p>
            <a:pPr marL="285750" indent="-285750">
              <a:buClr>
                <a:schemeClr val="accent4">
                  <a:lumMod val="50000"/>
                </a:schemeClr>
              </a:buClr>
              <a:buFont typeface="Arial" panose="020B0604020202020204" pitchFamily="34" charset="0"/>
              <a:buChar char="•"/>
            </a:pPr>
            <a:r>
              <a:rPr lang="en-US" sz="2400" dirty="0" smtClean="0">
                <a:latin typeface="Arial" panose="020B0604020202020204" pitchFamily="34" charset="0"/>
                <a:cs typeface="Arial" panose="020B0604020202020204" pitchFamily="34" charset="0"/>
              </a:rPr>
              <a:t>The maximum concentration was 453 ng/mL and 812 ng/mL for the 25 mg BID and the PK-titration groups, respectively.</a:t>
            </a:r>
            <a:endParaRPr lang="en-US" sz="2400" dirty="0">
              <a:latin typeface="Arial" panose="020B0604020202020204" pitchFamily="34" charset="0"/>
              <a:cs typeface="Arial" panose="020B0604020202020204" pitchFamily="34" charset="0"/>
            </a:endParaRPr>
          </a:p>
        </p:txBody>
      </p:sp>
      <p:graphicFrame>
        <p:nvGraphicFramePr>
          <p:cNvPr id="9" name="Content Placeholder 3"/>
          <p:cNvGraphicFramePr>
            <a:graphicFrameLocks noGrp="1"/>
          </p:cNvGraphicFramePr>
          <p:nvPr>
            <p:ph idx="1"/>
            <p:extLst>
              <p:ext uri="{D42A27DB-BD31-4B8C-83A1-F6EECF244321}">
                <p14:modId xmlns:p14="http://schemas.microsoft.com/office/powerpoint/2010/main" val="1228787630"/>
              </p:ext>
            </p:extLst>
          </p:nvPr>
        </p:nvGraphicFramePr>
        <p:xfrm>
          <a:off x="215153" y="1143000"/>
          <a:ext cx="8633011" cy="2560320"/>
        </p:xfrm>
        <a:graphic>
          <a:graphicData uri="http://schemas.openxmlformats.org/drawingml/2006/table">
            <a:tbl>
              <a:tblPr firstRow="1" bandRow="1">
                <a:tableStyleId>{00A15C55-8517-42AA-B614-E9B94910E393}</a:tableStyleId>
              </a:tblPr>
              <a:tblGrid>
                <a:gridCol w="2644231"/>
                <a:gridCol w="1217906"/>
                <a:gridCol w="1438836"/>
                <a:gridCol w="1772039"/>
                <a:gridCol w="1559999"/>
              </a:tblGrid>
              <a:tr h="914400">
                <a:tc>
                  <a:txBody>
                    <a:bodyPr/>
                    <a:lstStyle/>
                    <a:p>
                      <a:pPr marL="0" marR="0">
                        <a:spcBef>
                          <a:spcPts val="0"/>
                        </a:spcBef>
                        <a:spcAft>
                          <a:spcPts val="0"/>
                        </a:spcAft>
                      </a:pPr>
                      <a:r>
                        <a:rPr lang="en-GB" sz="1600" b="1" noProof="0" dirty="0" smtClean="0">
                          <a:solidFill>
                            <a:schemeClr val="bg1"/>
                          </a:solidFill>
                          <a:effectLst/>
                          <a:latin typeface="Arial" panose="020B0604020202020204" pitchFamily="34" charset="0"/>
                          <a:ea typeface="Times New Roman"/>
                          <a:cs typeface="Arial" panose="020B0604020202020204" pitchFamily="34" charset="0"/>
                        </a:rPr>
                        <a:t>Week 12</a:t>
                      </a:r>
                      <a:endParaRPr lang="en-GB" sz="1600" b="1" noProof="0" dirty="0">
                        <a:solidFill>
                          <a:schemeClr val="bg1"/>
                        </a:solidFill>
                        <a:effectLst/>
                        <a:latin typeface="Arial" panose="020B0604020202020204" pitchFamily="34" charset="0"/>
                        <a:ea typeface="Times New Roman"/>
                        <a:cs typeface="Arial" panose="020B0604020202020204" pitchFamily="34" charset="0"/>
                      </a:endParaRPr>
                    </a:p>
                  </a:txBody>
                  <a:tcPr marR="36362" marT="0" marB="91440" anchor="b">
                    <a:solidFill>
                      <a:schemeClr val="accent4">
                        <a:lumMod val="50000"/>
                      </a:schemeClr>
                    </a:solidFill>
                  </a:tcPr>
                </a:tc>
                <a:tc>
                  <a:txBody>
                    <a:bodyPr/>
                    <a:lstStyle/>
                    <a:p>
                      <a:pPr marL="0" marR="0" algn="ctr">
                        <a:spcBef>
                          <a:spcPts val="0"/>
                        </a:spcBef>
                        <a:spcAft>
                          <a:spcPts val="0"/>
                        </a:spcAft>
                      </a:pPr>
                      <a:r>
                        <a:rPr lang="en-GB" sz="1600" noProof="0" dirty="0" smtClean="0">
                          <a:effectLst/>
                          <a:latin typeface="Arial" panose="020B0604020202020204" pitchFamily="34" charset="0"/>
                          <a:cs typeface="Arial" panose="020B0604020202020204" pitchFamily="34" charset="0"/>
                        </a:rPr>
                        <a:t>25 mg OM           </a:t>
                      </a:r>
                    </a:p>
                    <a:p>
                      <a:pPr marL="0" marR="0" algn="ctr">
                        <a:spcBef>
                          <a:spcPts val="0"/>
                        </a:spcBef>
                        <a:spcAft>
                          <a:spcPts val="0"/>
                        </a:spcAft>
                      </a:pPr>
                      <a:r>
                        <a:rPr lang="en-GB" sz="1600" noProof="0" dirty="0" smtClean="0">
                          <a:effectLst/>
                          <a:latin typeface="Arial" panose="020B0604020202020204" pitchFamily="34" charset="0"/>
                          <a:cs typeface="Arial" panose="020B0604020202020204" pitchFamily="34" charset="0"/>
                        </a:rPr>
                        <a:t> (n = 146)</a:t>
                      </a:r>
                      <a:endParaRPr lang="en-GB" sz="1600" b="1" noProof="0" dirty="0">
                        <a:effectLst/>
                        <a:latin typeface="Arial" panose="020B0604020202020204" pitchFamily="34" charset="0"/>
                        <a:ea typeface="Times New Roman"/>
                        <a:cs typeface="Arial" panose="020B0604020202020204" pitchFamily="34" charset="0"/>
                      </a:endParaRPr>
                    </a:p>
                  </a:txBody>
                  <a:tcPr marL="36362" marR="36362" marT="0" marB="91440" anchor="b">
                    <a:solidFill>
                      <a:srgbClr val="A98BD9"/>
                    </a:solidFill>
                  </a:tcPr>
                </a:tc>
                <a:tc>
                  <a:txBody>
                    <a:bodyPr/>
                    <a:lstStyle/>
                    <a:p>
                      <a:pPr marL="0" marR="0" algn="ctr">
                        <a:spcBef>
                          <a:spcPts val="0"/>
                        </a:spcBef>
                        <a:spcAft>
                          <a:spcPts val="0"/>
                        </a:spcAft>
                      </a:pPr>
                      <a:r>
                        <a:rPr lang="en-GB" sz="1600" noProof="0" dirty="0" smtClean="0">
                          <a:solidFill>
                            <a:schemeClr val="bg1"/>
                          </a:solidFill>
                          <a:effectLst/>
                          <a:latin typeface="Arial" panose="020B0604020202020204" pitchFamily="34" charset="0"/>
                          <a:cs typeface="Arial" panose="020B0604020202020204" pitchFamily="34" charset="0"/>
                        </a:rPr>
                        <a:t>PK-titration 25 mg OM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600" noProof="0" dirty="0" smtClean="0">
                          <a:solidFill>
                            <a:schemeClr val="bg1"/>
                          </a:solidFill>
                          <a:effectLst/>
                          <a:latin typeface="Arial" panose="020B0604020202020204" pitchFamily="34" charset="0"/>
                          <a:cs typeface="Arial" panose="020B0604020202020204" pitchFamily="34" charset="0"/>
                        </a:rPr>
                        <a:t> (n = 58)</a:t>
                      </a:r>
                      <a:r>
                        <a:rPr lang="en-GB" sz="1600" baseline="30000" noProof="0" dirty="0" smtClean="0">
                          <a:solidFill>
                            <a:schemeClr val="bg1"/>
                          </a:solidFill>
                          <a:effectLst/>
                          <a:latin typeface="Arial" panose="020B0604020202020204" pitchFamily="34" charset="0"/>
                          <a:cs typeface="Arial" panose="020B0604020202020204" pitchFamily="34" charset="0"/>
                        </a:rPr>
                        <a:t>a</a:t>
                      </a:r>
                    </a:p>
                  </a:txBody>
                  <a:tcPr marL="36362" marR="36362" marT="0" marB="91440" anchor="b">
                    <a:solidFill>
                      <a:srgbClr val="714CB0"/>
                    </a:solidFill>
                  </a:tcPr>
                </a:tc>
                <a:tc>
                  <a:txBody>
                    <a:bodyPr/>
                    <a:lstStyle/>
                    <a:p>
                      <a:pPr marL="0" marR="0" algn="ctr">
                        <a:spcBef>
                          <a:spcPts val="0"/>
                        </a:spcBef>
                        <a:spcAft>
                          <a:spcPts val="0"/>
                        </a:spcAft>
                      </a:pPr>
                      <a:r>
                        <a:rPr lang="en-GB" sz="1600" noProof="0" dirty="0" smtClean="0">
                          <a:solidFill>
                            <a:schemeClr val="bg1"/>
                          </a:solidFill>
                          <a:effectLst/>
                          <a:latin typeface="Arial" panose="020B0604020202020204" pitchFamily="34" charset="0"/>
                          <a:cs typeface="Arial" panose="020B0604020202020204" pitchFamily="34" charset="0"/>
                        </a:rPr>
                        <a:t>PK-titration </a:t>
                      </a:r>
                    </a:p>
                    <a:p>
                      <a:pPr marL="0" marR="0" algn="ctr">
                        <a:spcBef>
                          <a:spcPts val="0"/>
                        </a:spcBef>
                        <a:spcAft>
                          <a:spcPts val="0"/>
                        </a:spcAft>
                      </a:pPr>
                      <a:r>
                        <a:rPr lang="en-GB" sz="1600" noProof="0" dirty="0" smtClean="0">
                          <a:solidFill>
                            <a:schemeClr val="bg1"/>
                          </a:solidFill>
                          <a:effectLst/>
                          <a:latin typeface="Arial" panose="020B0604020202020204" pitchFamily="34" charset="0"/>
                          <a:cs typeface="Arial" panose="020B0604020202020204" pitchFamily="34" charset="0"/>
                        </a:rPr>
                        <a:t>25 to</a:t>
                      </a:r>
                      <a:r>
                        <a:rPr lang="en-GB" sz="1600" baseline="0" noProof="0" dirty="0" smtClean="0">
                          <a:solidFill>
                            <a:schemeClr val="bg1"/>
                          </a:solidFill>
                          <a:effectLst/>
                          <a:latin typeface="Arial" panose="020B0604020202020204" pitchFamily="34" charset="0"/>
                          <a:cs typeface="Arial" panose="020B0604020202020204" pitchFamily="34" charset="0"/>
                        </a:rPr>
                        <a:t> </a:t>
                      </a:r>
                      <a:r>
                        <a:rPr lang="en-GB" sz="1600" noProof="0" dirty="0" smtClean="0">
                          <a:solidFill>
                            <a:schemeClr val="bg1"/>
                          </a:solidFill>
                          <a:effectLst/>
                          <a:latin typeface="Arial" panose="020B0604020202020204" pitchFamily="34" charset="0"/>
                          <a:cs typeface="Arial" panose="020B0604020202020204" pitchFamily="34" charset="0"/>
                        </a:rPr>
                        <a:t>50 mg OM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600" noProof="0" dirty="0" smtClean="0">
                          <a:solidFill>
                            <a:schemeClr val="bg1"/>
                          </a:solidFill>
                          <a:effectLst/>
                          <a:latin typeface="Arial" panose="020B0604020202020204" pitchFamily="34" charset="0"/>
                          <a:cs typeface="Arial" panose="020B0604020202020204" pitchFamily="34" charset="0"/>
                        </a:rPr>
                        <a:t>(n</a:t>
                      </a:r>
                      <a:r>
                        <a:rPr lang="en-GB" sz="1600" baseline="0" noProof="0" dirty="0" smtClean="0">
                          <a:solidFill>
                            <a:schemeClr val="bg1"/>
                          </a:solidFill>
                          <a:effectLst/>
                          <a:latin typeface="Arial" panose="020B0604020202020204" pitchFamily="34" charset="0"/>
                          <a:cs typeface="Arial" panose="020B0604020202020204" pitchFamily="34" charset="0"/>
                        </a:rPr>
                        <a:t> = 78)</a:t>
                      </a:r>
                      <a:r>
                        <a:rPr lang="en-GB" sz="1600" baseline="30000" noProof="0" dirty="0" smtClean="0">
                          <a:solidFill>
                            <a:schemeClr val="bg1"/>
                          </a:solidFill>
                          <a:effectLst/>
                          <a:latin typeface="Arial" panose="020B0604020202020204" pitchFamily="34" charset="0"/>
                          <a:cs typeface="Arial" panose="020B0604020202020204" pitchFamily="34" charset="0"/>
                        </a:rPr>
                        <a:t>a</a:t>
                      </a:r>
                      <a:r>
                        <a:rPr lang="en-GB" sz="1600" noProof="0" dirty="0" smtClean="0">
                          <a:solidFill>
                            <a:schemeClr val="bg1"/>
                          </a:solidFill>
                          <a:effectLst/>
                          <a:latin typeface="Arial" panose="020B0604020202020204" pitchFamily="34" charset="0"/>
                          <a:cs typeface="Arial" panose="020B0604020202020204" pitchFamily="34" charset="0"/>
                        </a:rPr>
                        <a:t>         </a:t>
                      </a:r>
                    </a:p>
                  </a:txBody>
                  <a:tcPr marL="36362" marR="36362" marT="0" marB="91440" anchor="b">
                    <a:solidFill>
                      <a:srgbClr val="45155E"/>
                    </a:solidFill>
                  </a:tcPr>
                </a:tc>
                <a:tc>
                  <a:txBody>
                    <a:bodyPr/>
                    <a:lstStyle/>
                    <a:p>
                      <a:pPr marL="0" marR="0" algn="ctr">
                        <a:spcBef>
                          <a:spcPts val="0"/>
                        </a:spcBef>
                        <a:spcAft>
                          <a:spcPts val="0"/>
                        </a:spcAft>
                      </a:pPr>
                      <a:r>
                        <a:rPr lang="en-GB" sz="1600" noProof="0" dirty="0" smtClean="0">
                          <a:solidFill>
                            <a:schemeClr val="bg1"/>
                          </a:solidFill>
                          <a:effectLst/>
                          <a:latin typeface="Arial" panose="020B0604020202020204" pitchFamily="34" charset="0"/>
                          <a:cs typeface="Arial" panose="020B0604020202020204" pitchFamily="34" charset="0"/>
                        </a:rPr>
                        <a:t>All PK</a:t>
                      </a:r>
                      <a:r>
                        <a:rPr lang="en-GB" sz="1600" baseline="0" noProof="0" dirty="0" smtClean="0">
                          <a:solidFill>
                            <a:schemeClr val="bg1"/>
                          </a:solidFill>
                          <a:effectLst/>
                          <a:latin typeface="Arial" panose="020B0604020202020204" pitchFamily="34" charset="0"/>
                          <a:cs typeface="Arial" panose="020B0604020202020204" pitchFamily="34" charset="0"/>
                        </a:rPr>
                        <a:t>-T</a:t>
                      </a:r>
                      <a:r>
                        <a:rPr lang="en-GB" sz="1600" noProof="0" dirty="0" smtClean="0">
                          <a:solidFill>
                            <a:schemeClr val="bg1"/>
                          </a:solidFill>
                          <a:effectLst/>
                          <a:latin typeface="Arial" panose="020B0604020202020204" pitchFamily="34" charset="0"/>
                          <a:cs typeface="Arial" panose="020B0604020202020204" pitchFamily="34" charset="0"/>
                        </a:rPr>
                        <a:t>itration</a:t>
                      </a:r>
                    </a:p>
                    <a:p>
                      <a:pPr marL="0" marR="0" algn="ctr">
                        <a:spcBef>
                          <a:spcPts val="0"/>
                        </a:spcBef>
                        <a:spcAft>
                          <a:spcPts val="0"/>
                        </a:spcAft>
                      </a:pPr>
                      <a:r>
                        <a:rPr lang="en-GB" sz="1600" noProof="0" dirty="0" smtClean="0">
                          <a:solidFill>
                            <a:schemeClr val="bg1"/>
                          </a:solidFill>
                          <a:effectLst/>
                          <a:latin typeface="Arial" panose="020B0604020202020204" pitchFamily="34" charset="0"/>
                          <a:cs typeface="Arial" panose="020B0604020202020204" pitchFamily="34" charset="0"/>
                        </a:rPr>
                        <a:t>(n =</a:t>
                      </a:r>
                      <a:r>
                        <a:rPr lang="en-GB" sz="1600" baseline="0" noProof="0" dirty="0" smtClean="0">
                          <a:solidFill>
                            <a:schemeClr val="bg1"/>
                          </a:solidFill>
                          <a:effectLst/>
                          <a:latin typeface="Arial" panose="020B0604020202020204" pitchFamily="34" charset="0"/>
                          <a:cs typeface="Arial" panose="020B0604020202020204" pitchFamily="34" charset="0"/>
                        </a:rPr>
                        <a:t> </a:t>
                      </a:r>
                      <a:r>
                        <a:rPr lang="en-GB" sz="1600" noProof="0" dirty="0" smtClean="0">
                          <a:solidFill>
                            <a:schemeClr val="bg1"/>
                          </a:solidFill>
                          <a:effectLst/>
                          <a:latin typeface="Arial" panose="020B0604020202020204" pitchFamily="34" charset="0"/>
                          <a:cs typeface="Arial" panose="020B0604020202020204" pitchFamily="34" charset="0"/>
                        </a:rPr>
                        <a:t>141)</a:t>
                      </a:r>
                      <a:r>
                        <a:rPr lang="en-GB" sz="1600" baseline="30000" noProof="0" dirty="0" smtClean="0">
                          <a:solidFill>
                            <a:schemeClr val="bg1"/>
                          </a:solidFill>
                          <a:effectLst/>
                          <a:latin typeface="Arial" panose="020B0604020202020204" pitchFamily="34" charset="0"/>
                          <a:cs typeface="Arial" panose="020B0604020202020204" pitchFamily="34" charset="0"/>
                        </a:rPr>
                        <a:t>a</a:t>
                      </a:r>
                    </a:p>
                  </a:txBody>
                  <a:tcPr marL="36362" marR="36362" marT="0" marB="91440" anchor="b">
                    <a:solidFill>
                      <a:srgbClr val="2A0D39"/>
                    </a:solidFill>
                  </a:tcPr>
                </a:tc>
              </a:tr>
              <a:tr h="82296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b="1" noProof="0" dirty="0" smtClean="0">
                          <a:solidFill>
                            <a:schemeClr val="bg1"/>
                          </a:solidFill>
                          <a:effectLst/>
                          <a:latin typeface="Arial" panose="020B0604020202020204" pitchFamily="34" charset="0"/>
                          <a:ea typeface="Times New Roman"/>
                          <a:cs typeface="Arial" panose="020B0604020202020204" pitchFamily="34" charset="0"/>
                        </a:rPr>
                        <a:t>C</a:t>
                      </a:r>
                      <a:r>
                        <a:rPr lang="en-GB" sz="1600" b="1" baseline="-25000" noProof="0" dirty="0" smtClean="0">
                          <a:solidFill>
                            <a:schemeClr val="bg1"/>
                          </a:solidFill>
                          <a:effectLst/>
                          <a:latin typeface="Arial" panose="020B0604020202020204" pitchFamily="34" charset="0"/>
                          <a:ea typeface="Times New Roman"/>
                          <a:cs typeface="Arial" panose="020B0604020202020204" pitchFamily="34" charset="0"/>
                        </a:rPr>
                        <a:t>predose, </a:t>
                      </a:r>
                      <a:r>
                        <a:rPr lang="en-GB" sz="1600" b="1" baseline="0" noProof="0" dirty="0" smtClean="0">
                          <a:solidFill>
                            <a:schemeClr val="bg1"/>
                          </a:solidFill>
                          <a:effectLst/>
                          <a:latin typeface="Arial" panose="020B0604020202020204" pitchFamily="34" charset="0"/>
                          <a:ea typeface="Times New Roman"/>
                          <a:cs typeface="Arial" panose="020B0604020202020204" pitchFamily="34" charset="0"/>
                        </a:rPr>
                        <a:t>mean (SD), ng/mL</a:t>
                      </a:r>
                      <a:endParaRPr lang="en-GB" sz="1600" b="1" baseline="0" noProof="0" dirty="0">
                        <a:solidFill>
                          <a:schemeClr val="bg1"/>
                        </a:solidFill>
                        <a:effectLst/>
                        <a:latin typeface="Arial" panose="020B0604020202020204" pitchFamily="34" charset="0"/>
                        <a:ea typeface="Times New Roman"/>
                        <a:cs typeface="Arial" panose="020B0604020202020204" pitchFamily="34" charset="0"/>
                      </a:endParaRPr>
                    </a:p>
                  </a:txBody>
                  <a:tcPr marL="36362" marR="36362" marT="0" marB="0" anchor="ctr">
                    <a:solidFill>
                      <a:schemeClr val="accent4">
                        <a:lumMod val="50000"/>
                      </a:schemeClr>
                    </a:solidFill>
                  </a:tcPr>
                </a:tc>
                <a:tc>
                  <a:txBody>
                    <a:bodyPr/>
                    <a:lstStyle/>
                    <a:p>
                      <a:pPr algn="ctr"/>
                      <a:r>
                        <a:rPr lang="en-US" sz="1600" dirty="0" smtClean="0">
                          <a:latin typeface="Arial" panose="020B0604020202020204" pitchFamily="34" charset="0"/>
                          <a:cs typeface="Arial" panose="020B0604020202020204" pitchFamily="34" charset="0"/>
                        </a:rPr>
                        <a:t>160 (72)</a:t>
                      </a:r>
                      <a:endParaRPr lang="en-US" sz="1600" dirty="0">
                        <a:latin typeface="Arial" panose="020B0604020202020204" pitchFamily="34" charset="0"/>
                        <a:cs typeface="Arial" panose="020B0604020202020204" pitchFamily="34" charset="0"/>
                      </a:endParaRPr>
                    </a:p>
                  </a:txBody>
                  <a:tcPr marL="34111" marR="34111" marT="0" marB="0" anchor="ctr">
                    <a:solidFill>
                      <a:srgbClr val="EDEAF0"/>
                    </a:solidFill>
                  </a:tcPr>
                </a:tc>
                <a:tc>
                  <a:txBody>
                    <a:bodyPr/>
                    <a:lstStyle/>
                    <a:p>
                      <a:pPr algn="ctr"/>
                      <a:r>
                        <a:rPr lang="en-US" sz="1600" dirty="0" smtClean="0">
                          <a:latin typeface="Arial" panose="020B0604020202020204" pitchFamily="34" charset="0"/>
                          <a:cs typeface="Arial" panose="020B0604020202020204" pitchFamily="34" charset="0"/>
                        </a:rPr>
                        <a:t>221 (87)</a:t>
                      </a:r>
                      <a:endParaRPr lang="en-US" sz="1600" dirty="0">
                        <a:latin typeface="Arial" panose="020B0604020202020204" pitchFamily="34" charset="0"/>
                        <a:cs typeface="Arial" panose="020B0604020202020204" pitchFamily="34" charset="0"/>
                      </a:endParaRPr>
                    </a:p>
                  </a:txBody>
                  <a:tcPr marL="34111" marR="34111" marT="0" marB="0" anchor="ctr">
                    <a:solidFill>
                      <a:srgbClr val="EDEAF0"/>
                    </a:solidFill>
                  </a:tcPr>
                </a:tc>
                <a:tc>
                  <a:txBody>
                    <a:bodyPr/>
                    <a:lstStyle/>
                    <a:p>
                      <a:pPr algn="ctr"/>
                      <a:r>
                        <a:rPr lang="en-US" sz="1600" dirty="0" smtClean="0">
                          <a:latin typeface="Arial" panose="020B0604020202020204" pitchFamily="34" charset="0"/>
                          <a:cs typeface="Arial" panose="020B0604020202020204" pitchFamily="34" charset="0"/>
                        </a:rPr>
                        <a:t>289 (126)</a:t>
                      </a:r>
                      <a:endParaRPr lang="en-US" sz="1600" dirty="0">
                        <a:latin typeface="Arial" panose="020B0604020202020204" pitchFamily="34" charset="0"/>
                        <a:cs typeface="Arial" panose="020B0604020202020204" pitchFamily="34" charset="0"/>
                      </a:endParaRPr>
                    </a:p>
                  </a:txBody>
                  <a:tcPr marL="34111" marR="34111" marT="0" marB="0" anchor="ctr">
                    <a:solidFill>
                      <a:srgbClr val="EDEAF0"/>
                    </a:solidFill>
                  </a:tcPr>
                </a:tc>
                <a:tc>
                  <a:txBody>
                    <a:bodyPr/>
                    <a:lstStyle/>
                    <a:p>
                      <a:pPr algn="ctr"/>
                      <a:r>
                        <a:rPr lang="en-US" sz="1600" dirty="0" smtClean="0">
                          <a:latin typeface="Arial" panose="020B0604020202020204" pitchFamily="34" charset="0"/>
                          <a:cs typeface="Arial" panose="020B0604020202020204" pitchFamily="34" charset="0"/>
                        </a:rPr>
                        <a:t>261 (116)</a:t>
                      </a:r>
                      <a:endParaRPr lang="en-US" sz="1600" dirty="0">
                        <a:latin typeface="Arial" panose="020B0604020202020204" pitchFamily="34" charset="0"/>
                        <a:cs typeface="Arial" panose="020B0604020202020204" pitchFamily="34" charset="0"/>
                      </a:endParaRPr>
                    </a:p>
                  </a:txBody>
                  <a:tcPr marL="34111" marR="34111" marT="0" marB="0" anchor="ctr">
                    <a:solidFill>
                      <a:srgbClr val="EDEAF0"/>
                    </a:solidFill>
                  </a:tcPr>
                </a:tc>
              </a:tr>
              <a:tr h="82296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b="1" noProof="0" dirty="0" smtClean="0">
                          <a:solidFill>
                            <a:schemeClr val="bg1"/>
                          </a:solidFill>
                          <a:effectLst/>
                          <a:latin typeface="Arial" panose="020B0604020202020204" pitchFamily="34" charset="0"/>
                          <a:ea typeface="Times New Roman"/>
                          <a:cs typeface="Arial" panose="020B0604020202020204" pitchFamily="34" charset="0"/>
                        </a:rPr>
                        <a:t>C</a:t>
                      </a:r>
                      <a:r>
                        <a:rPr lang="en-GB" sz="1600" b="1" baseline="-25000" noProof="0" dirty="0" smtClean="0">
                          <a:solidFill>
                            <a:schemeClr val="bg1"/>
                          </a:solidFill>
                          <a:effectLst/>
                          <a:latin typeface="Arial" panose="020B0604020202020204" pitchFamily="34" charset="0"/>
                          <a:ea typeface="Times New Roman"/>
                          <a:cs typeface="Arial" panose="020B0604020202020204" pitchFamily="34" charset="0"/>
                        </a:rPr>
                        <a:t>max, </a:t>
                      </a:r>
                      <a:r>
                        <a:rPr lang="en-GB" sz="1600" b="1" baseline="0" noProof="0" dirty="0" smtClean="0">
                          <a:solidFill>
                            <a:schemeClr val="bg1"/>
                          </a:solidFill>
                          <a:effectLst/>
                          <a:latin typeface="Arial" panose="020B0604020202020204" pitchFamily="34" charset="0"/>
                          <a:ea typeface="Times New Roman"/>
                          <a:cs typeface="Arial" panose="020B0604020202020204" pitchFamily="34" charset="0"/>
                        </a:rPr>
                        <a:t>mean (SD), ng/mL</a:t>
                      </a:r>
                      <a:endParaRPr lang="en-GB" sz="1600" b="1" baseline="0" noProof="0" dirty="0">
                        <a:solidFill>
                          <a:schemeClr val="bg1"/>
                        </a:solidFill>
                        <a:effectLst/>
                        <a:latin typeface="Arial" panose="020B0604020202020204" pitchFamily="34" charset="0"/>
                        <a:ea typeface="Times New Roman"/>
                        <a:cs typeface="Arial" panose="020B0604020202020204" pitchFamily="34" charset="0"/>
                      </a:endParaRPr>
                    </a:p>
                  </a:txBody>
                  <a:tcPr marL="34111" marR="34111" marT="0" marB="0" anchor="ctr">
                    <a:solidFill>
                      <a:schemeClr val="accent4">
                        <a:lumMod val="50000"/>
                      </a:schemeClr>
                    </a:solidFill>
                  </a:tcPr>
                </a:tc>
                <a:tc>
                  <a:txBody>
                    <a:bodyPr/>
                    <a:lstStyle/>
                    <a:p>
                      <a:pPr algn="ctr"/>
                      <a:r>
                        <a:rPr lang="en-US" sz="1600" dirty="0" smtClean="0">
                          <a:latin typeface="Arial" panose="020B0604020202020204" pitchFamily="34" charset="0"/>
                          <a:cs typeface="Arial" panose="020B0604020202020204" pitchFamily="34" charset="0"/>
                        </a:rPr>
                        <a:t>197</a:t>
                      </a:r>
                      <a:r>
                        <a:rPr lang="en-US" sz="1600" baseline="0" dirty="0" smtClean="0">
                          <a:latin typeface="Arial" panose="020B0604020202020204" pitchFamily="34" charset="0"/>
                          <a:cs typeface="Arial" panose="020B0604020202020204" pitchFamily="34" charset="0"/>
                        </a:rPr>
                        <a:t> (75)</a:t>
                      </a:r>
                      <a:endParaRPr lang="en-US" sz="1600" dirty="0">
                        <a:latin typeface="Arial" panose="020B0604020202020204" pitchFamily="34" charset="0"/>
                        <a:cs typeface="Arial" panose="020B0604020202020204" pitchFamily="34" charset="0"/>
                      </a:endParaRPr>
                    </a:p>
                  </a:txBody>
                  <a:tcPr marL="34111" marR="34111" marT="0" marB="0" anchor="ctr"/>
                </a:tc>
                <a:tc>
                  <a:txBody>
                    <a:bodyPr/>
                    <a:lstStyle/>
                    <a:p>
                      <a:pPr algn="ctr"/>
                      <a:r>
                        <a:rPr lang="en-US" sz="1600" dirty="0" smtClean="0">
                          <a:latin typeface="Arial" panose="020B0604020202020204" pitchFamily="34" charset="0"/>
                          <a:cs typeface="Arial" panose="020B0604020202020204" pitchFamily="34" charset="0"/>
                        </a:rPr>
                        <a:t>258 (85)</a:t>
                      </a:r>
                      <a:endParaRPr lang="en-US" sz="1600" dirty="0">
                        <a:latin typeface="Arial" panose="020B0604020202020204" pitchFamily="34" charset="0"/>
                        <a:cs typeface="Arial" panose="020B0604020202020204" pitchFamily="34" charset="0"/>
                      </a:endParaRPr>
                    </a:p>
                  </a:txBody>
                  <a:tcPr marL="34111" marR="34111" marT="0" marB="0" anchor="ctr"/>
                </a:tc>
                <a:tc>
                  <a:txBody>
                    <a:bodyPr/>
                    <a:lstStyle/>
                    <a:p>
                      <a:pPr algn="ctr"/>
                      <a:r>
                        <a:rPr lang="en-US" sz="1600" dirty="0" smtClean="0">
                          <a:latin typeface="Arial" panose="020B0604020202020204" pitchFamily="34" charset="0"/>
                          <a:cs typeface="Arial" panose="020B0604020202020204" pitchFamily="34" charset="0"/>
                        </a:rPr>
                        <a:t>359 (137)</a:t>
                      </a:r>
                      <a:endParaRPr lang="en-US" sz="1600" dirty="0">
                        <a:latin typeface="Arial" panose="020B0604020202020204" pitchFamily="34" charset="0"/>
                        <a:cs typeface="Arial" panose="020B0604020202020204" pitchFamily="34" charset="0"/>
                      </a:endParaRPr>
                    </a:p>
                  </a:txBody>
                  <a:tcPr marL="34111" marR="34111" marT="0" marB="0" anchor="ctr"/>
                </a:tc>
                <a:tc>
                  <a:txBody>
                    <a:bodyPr/>
                    <a:lstStyle/>
                    <a:p>
                      <a:pPr algn="ctr"/>
                      <a:r>
                        <a:rPr lang="en-US" sz="1600" dirty="0" smtClean="0">
                          <a:latin typeface="Arial" panose="020B0604020202020204" pitchFamily="34" charset="0"/>
                          <a:cs typeface="Arial" panose="020B0604020202020204" pitchFamily="34" charset="0"/>
                        </a:rPr>
                        <a:t>317 (141)</a:t>
                      </a:r>
                      <a:endParaRPr lang="en-US" sz="1600" dirty="0">
                        <a:latin typeface="Arial" panose="020B0604020202020204" pitchFamily="34" charset="0"/>
                        <a:cs typeface="Arial" panose="020B0604020202020204" pitchFamily="34" charset="0"/>
                      </a:endParaRPr>
                    </a:p>
                  </a:txBody>
                  <a:tcPr marL="34111" marR="34111" marT="0" marB="0" anchor="ctr"/>
                </a:tc>
              </a:tr>
            </a:tbl>
          </a:graphicData>
        </a:graphic>
      </p:graphicFrame>
      <p:sp>
        <p:nvSpPr>
          <p:cNvPr id="11" name="Title 1"/>
          <p:cNvSpPr txBox="1">
            <a:spLocks/>
          </p:cNvSpPr>
          <p:nvPr/>
        </p:nvSpPr>
        <p:spPr>
          <a:xfrm>
            <a:off x="560544" y="259080"/>
            <a:ext cx="8034816" cy="61353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b="1" dirty="0">
                <a:latin typeface="Arial" panose="020B0604020202020204" pitchFamily="34" charset="0"/>
                <a:cs typeface="Arial" panose="020B0604020202020204" pitchFamily="34" charset="0"/>
              </a:rPr>
              <a:t>Preliminary </a:t>
            </a:r>
            <a:r>
              <a:rPr lang="en-GB" sz="3200" b="1" dirty="0" smtClean="0">
                <a:latin typeface="Arial" panose="020B0604020202020204" pitchFamily="34" charset="0"/>
                <a:cs typeface="Arial" panose="020B0604020202020204" pitchFamily="34" charset="0"/>
              </a:rPr>
              <a:t>PK Results</a:t>
            </a:r>
            <a:endParaRPr lang="en-US" sz="3200" b="1" dirty="0">
              <a:latin typeface="Arial" panose="020B0604020202020204" pitchFamily="34" charset="0"/>
              <a:cs typeface="Arial" panose="020B0604020202020204" pitchFamily="34" charset="0"/>
            </a:endParaRPr>
          </a:p>
        </p:txBody>
      </p:sp>
      <p:sp>
        <p:nvSpPr>
          <p:cNvPr id="12" name="TextBox 11"/>
          <p:cNvSpPr txBox="1"/>
          <p:nvPr/>
        </p:nvSpPr>
        <p:spPr>
          <a:xfrm>
            <a:off x="228600" y="6278890"/>
            <a:ext cx="8763648" cy="430887"/>
          </a:xfrm>
          <a:prstGeom prst="rect">
            <a:avLst/>
          </a:prstGeom>
          <a:noFill/>
        </p:spPr>
        <p:txBody>
          <a:bodyPr wrap="square" rtlCol="0">
            <a:spAutoFit/>
          </a:bodyPr>
          <a:lstStyle/>
          <a:p>
            <a:pPr marL="119063" indent="-119063"/>
            <a:r>
              <a:rPr lang="en-US" sz="1100" baseline="30000" dirty="0" smtClean="0">
                <a:latin typeface="Arial" panose="020B0604020202020204" pitchFamily="34" charset="0"/>
                <a:cs typeface="Arial" panose="020B0604020202020204" pitchFamily="34" charset="0"/>
              </a:rPr>
              <a:t>a</a:t>
            </a:r>
            <a:r>
              <a:rPr lang="en-US" sz="1100" dirty="0" smtClean="0">
                <a:latin typeface="Arial" panose="020B0604020202020204" pitchFamily="34" charset="0"/>
                <a:cs typeface="Arial" panose="020B0604020202020204" pitchFamily="34" charset="0"/>
              </a:rPr>
              <a:t> In the PK titration group, 10 other patients  were not on treatment at </a:t>
            </a:r>
            <a:r>
              <a:rPr lang="en-US" sz="1100" dirty="0">
                <a:latin typeface="Arial" panose="020B0604020202020204" pitchFamily="34" charset="0"/>
                <a:cs typeface="Arial" panose="020B0604020202020204" pitchFamily="34" charset="0"/>
              </a:rPr>
              <a:t>day </a:t>
            </a:r>
            <a:r>
              <a:rPr lang="en-US" sz="1100" dirty="0" smtClean="0">
                <a:latin typeface="Arial" panose="020B0604020202020204" pitchFamily="34" charset="0"/>
                <a:cs typeface="Arial" panose="020B0604020202020204" pitchFamily="34" charset="0"/>
              </a:rPr>
              <a:t>50 (excluded from  analysis of 25 mg and 25 to 50 mg categories). Of these 10 subjects, 5 patients had week 2 data and were included in “All PK Titration”  </a:t>
            </a:r>
          </a:p>
        </p:txBody>
      </p:sp>
      <p:pic>
        <p:nvPicPr>
          <p:cNvPr id="6" name="Picture 5"/>
          <p:cNvPicPr>
            <a:picLocks noChangeAspect="1" noChangeArrowheads="1"/>
          </p:cNvPicPr>
          <p:nvPr/>
        </p:nvPicPr>
        <p:blipFill>
          <a:blip r:embed="rId3" cstate="print"/>
          <a:srcRect/>
          <a:stretch>
            <a:fillRect/>
          </a:stretch>
        </p:blipFill>
        <p:spPr bwMode="auto">
          <a:xfrm>
            <a:off x="78001" y="64132"/>
            <a:ext cx="1484079" cy="554182"/>
          </a:xfrm>
          <a:prstGeom prst="rect">
            <a:avLst/>
          </a:prstGeom>
          <a:noFill/>
          <a:ln w="9525">
            <a:noFill/>
            <a:miter lim="800000"/>
            <a:headEnd/>
            <a:tailEnd/>
          </a:ln>
        </p:spPr>
      </p:pic>
    </p:spTree>
    <p:extLst>
      <p:ext uri="{BB962C8B-B14F-4D97-AF65-F5344CB8AC3E}">
        <p14:creationId xmlns:p14="http://schemas.microsoft.com/office/powerpoint/2010/main" val="179041361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2010759959"/>
              </p:ext>
            </p:extLst>
          </p:nvPr>
        </p:nvGraphicFramePr>
        <p:xfrm>
          <a:off x="110496" y="742961"/>
          <a:ext cx="4110065" cy="2732246"/>
        </p:xfrm>
        <a:graphic>
          <a:graphicData uri="http://schemas.openxmlformats.org/presentationml/2006/ole">
            <mc:AlternateContent xmlns:mc="http://schemas.openxmlformats.org/markup-compatibility/2006">
              <mc:Choice xmlns:v="urn:schemas-microsoft-com:vml" Requires="v">
                <p:oleObj spid="_x0000_s11644" name="SPW 12.0 Graph" r:id="rId4" imgW="8925960" imgH="5934351" progId="SigmaPlotGraphicObject.11">
                  <p:embed/>
                </p:oleObj>
              </mc:Choice>
              <mc:Fallback>
                <p:oleObj name="SPW 12.0 Graph" r:id="rId4" imgW="8925960" imgH="5934351" progId="SigmaPlotGraphicObject.11">
                  <p:embed/>
                  <p:pic>
                    <p:nvPicPr>
                      <p:cNvPr id="0" name=""/>
                      <p:cNvPicPr/>
                      <p:nvPr/>
                    </p:nvPicPr>
                    <p:blipFill>
                      <a:blip r:embed="rId5"/>
                      <a:stretch>
                        <a:fillRect/>
                      </a:stretch>
                    </p:blipFill>
                    <p:spPr>
                      <a:xfrm>
                        <a:off x="110496" y="742961"/>
                        <a:ext cx="4110065" cy="2732246"/>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903319134"/>
              </p:ext>
            </p:extLst>
          </p:nvPr>
        </p:nvGraphicFramePr>
        <p:xfrm>
          <a:off x="4929416" y="802952"/>
          <a:ext cx="4015759" cy="2872949"/>
        </p:xfrm>
        <a:graphic>
          <a:graphicData uri="http://schemas.openxmlformats.org/presentationml/2006/ole">
            <mc:AlternateContent xmlns:mc="http://schemas.openxmlformats.org/markup-compatibility/2006">
              <mc:Choice xmlns:v="urn:schemas-microsoft-com:vml" Requires="v">
                <p:oleObj spid="_x0000_s11645" name="SPW 12.0 Graph" r:id="rId6" imgW="8607575" imgH="6158655" progId="SigmaPlotGraphicObject.11">
                  <p:embed/>
                </p:oleObj>
              </mc:Choice>
              <mc:Fallback>
                <p:oleObj name="SPW 12.0 Graph" r:id="rId6" imgW="8607575" imgH="6158655" progId="SigmaPlotGraphicObject.11">
                  <p:embed/>
                  <p:pic>
                    <p:nvPicPr>
                      <p:cNvPr id="0" name=""/>
                      <p:cNvPicPr/>
                      <p:nvPr/>
                    </p:nvPicPr>
                    <p:blipFill>
                      <a:blip r:embed="rId7"/>
                      <a:stretch>
                        <a:fillRect/>
                      </a:stretch>
                    </p:blipFill>
                    <p:spPr>
                      <a:xfrm>
                        <a:off x="4929416" y="802952"/>
                        <a:ext cx="4015759" cy="2872949"/>
                      </a:xfrm>
                      <a:prstGeom prst="rect">
                        <a:avLst/>
                      </a:prstGeom>
                    </p:spPr>
                  </p:pic>
                </p:oleObj>
              </mc:Fallback>
            </mc:AlternateContent>
          </a:graphicData>
        </a:graphic>
      </p:graphicFrame>
      <p:sp>
        <p:nvSpPr>
          <p:cNvPr id="8" name="TextBox 7"/>
          <p:cNvSpPr txBox="1"/>
          <p:nvPr/>
        </p:nvSpPr>
        <p:spPr>
          <a:xfrm>
            <a:off x="0" y="6629311"/>
            <a:ext cx="9144000" cy="230832"/>
          </a:xfrm>
          <a:prstGeom prst="rect">
            <a:avLst/>
          </a:prstGeom>
          <a:noFill/>
        </p:spPr>
        <p:txBody>
          <a:bodyPr wrap="square" rtlCol="0">
            <a:spAutoFit/>
          </a:bodyPr>
          <a:lstStyle/>
          <a:p>
            <a:r>
              <a:rPr lang="en-US" sz="900" dirty="0" smtClean="0">
                <a:latin typeface="Arial" panose="020B0604020202020204" pitchFamily="34" charset="0"/>
                <a:cs typeface="Arial" panose="020B0604020202020204" pitchFamily="34" charset="0"/>
              </a:rPr>
              <a:t>LVEF, left ventricular ejection fraction; LVFS, left ventricular fractional shortening; SE, standard error; SET, systolic ejection time</a:t>
            </a:r>
            <a:r>
              <a:rPr lang="en-US" sz="900" dirty="0">
                <a:latin typeface="Arial" panose="020B0604020202020204" pitchFamily="34" charset="0"/>
                <a:cs typeface="Arial" panose="020B0604020202020204" pitchFamily="34" charset="0"/>
              </a:rPr>
              <a:t> </a:t>
            </a:r>
            <a:r>
              <a:rPr lang="en-GB" sz="900" dirty="0" smtClean="0">
                <a:latin typeface="Arial" panose="020B0604020202020204" pitchFamily="34" charset="0"/>
                <a:cs typeface="Arial" panose="020B0604020202020204" pitchFamily="34" charset="0"/>
              </a:rPr>
              <a:t> </a:t>
            </a:r>
            <a:endParaRPr lang="en-US" sz="900" dirty="0">
              <a:latin typeface="Arial" panose="020B0604020202020204" pitchFamily="34" charset="0"/>
              <a:cs typeface="Arial" panose="020B0604020202020204" pitchFamily="34" charset="0"/>
            </a:endParaRPr>
          </a:p>
        </p:txBody>
      </p:sp>
      <p:sp>
        <p:nvSpPr>
          <p:cNvPr id="6" name="Title 1"/>
          <p:cNvSpPr txBox="1">
            <a:spLocks/>
          </p:cNvSpPr>
          <p:nvPr/>
        </p:nvSpPr>
        <p:spPr>
          <a:xfrm>
            <a:off x="1074080" y="5688"/>
            <a:ext cx="72390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latin typeface="Arial" panose="020B0604020202020204" pitchFamily="34" charset="0"/>
                <a:cs typeface="Arial" panose="020B0604020202020204" pitchFamily="34" charset="0"/>
              </a:rPr>
              <a:t>Efficacy of OM</a:t>
            </a:r>
            <a:endParaRPr lang="en-US" sz="3200" b="1" baseline="30000" dirty="0">
              <a:latin typeface="Arial" panose="020B0604020202020204" pitchFamily="34" charset="0"/>
              <a:cs typeface="Arial" panose="020B0604020202020204" pitchFamily="34" charset="0"/>
            </a:endParaRPr>
          </a:p>
        </p:txBody>
      </p:sp>
      <p:sp>
        <p:nvSpPr>
          <p:cNvPr id="39" name="TextBox 38"/>
          <p:cNvSpPr txBox="1"/>
          <p:nvPr/>
        </p:nvSpPr>
        <p:spPr>
          <a:xfrm>
            <a:off x="792449" y="906978"/>
            <a:ext cx="582211" cy="338554"/>
          </a:xfrm>
          <a:prstGeom prst="rect">
            <a:avLst/>
          </a:prstGeom>
          <a:noFill/>
        </p:spPr>
        <p:txBody>
          <a:bodyPr wrap="none" rtlCol="0">
            <a:spAutoFit/>
          </a:bodyPr>
          <a:lstStyle/>
          <a:p>
            <a:pPr algn="ctr"/>
            <a:r>
              <a:rPr lang="en-US" sz="1600" b="1" dirty="0" smtClean="0">
                <a:latin typeface="Arial" panose="020B0604020202020204" pitchFamily="34" charset="0"/>
                <a:cs typeface="Arial" panose="020B0604020202020204" pitchFamily="34" charset="0"/>
              </a:rPr>
              <a:t>SET</a:t>
            </a:r>
          </a:p>
        </p:txBody>
      </p:sp>
      <p:sp>
        <p:nvSpPr>
          <p:cNvPr id="46" name="TextBox 45"/>
          <p:cNvSpPr txBox="1"/>
          <p:nvPr/>
        </p:nvSpPr>
        <p:spPr>
          <a:xfrm>
            <a:off x="5457493" y="906978"/>
            <a:ext cx="1605696" cy="338554"/>
          </a:xfrm>
          <a:prstGeom prst="rect">
            <a:avLst/>
          </a:prstGeom>
          <a:noFill/>
        </p:spPr>
        <p:txBody>
          <a:bodyPr wrap="none" rtlCol="0">
            <a:spAutoFit/>
          </a:bodyPr>
          <a:lstStyle/>
          <a:p>
            <a:pPr algn="ctr"/>
            <a:r>
              <a:rPr lang="en-US" sz="1600" b="1" dirty="0" smtClean="0">
                <a:latin typeface="Arial" panose="020B0604020202020204" pitchFamily="34" charset="0"/>
                <a:cs typeface="Arial" panose="020B0604020202020204" pitchFamily="34" charset="0"/>
              </a:rPr>
              <a:t>Stroke Volume</a:t>
            </a:r>
          </a:p>
        </p:txBody>
      </p:sp>
      <p:sp>
        <p:nvSpPr>
          <p:cNvPr id="47" name="TextBox 46"/>
          <p:cNvSpPr txBox="1"/>
          <p:nvPr/>
        </p:nvSpPr>
        <p:spPr>
          <a:xfrm>
            <a:off x="8059935" y="1524000"/>
            <a:ext cx="830726" cy="276999"/>
          </a:xfrm>
          <a:prstGeom prst="rect">
            <a:avLst/>
          </a:prstGeom>
          <a:noFill/>
        </p:spPr>
        <p:txBody>
          <a:bodyPr wrap="none" rtlCol="0">
            <a:spAutoFit/>
          </a:bodyPr>
          <a:lstStyle/>
          <a:p>
            <a:r>
              <a:rPr lang="en-US" sz="1200" dirty="0">
                <a:latin typeface="Arial" panose="020B0604020202020204" pitchFamily="34" charset="0"/>
                <a:cs typeface="Arial" panose="020B0604020202020204" pitchFamily="34" charset="0"/>
              </a:rPr>
              <a:t>p = </a:t>
            </a:r>
            <a:r>
              <a:rPr lang="en-US" sz="1200" dirty="0" smtClean="0">
                <a:latin typeface="Arial" panose="020B0604020202020204" pitchFamily="34" charset="0"/>
                <a:cs typeface="Arial" panose="020B0604020202020204" pitchFamily="34" charset="0"/>
              </a:rPr>
              <a:t>0.022</a:t>
            </a:r>
            <a:endParaRPr lang="en-US" sz="1200" dirty="0">
              <a:latin typeface="Arial" panose="020B0604020202020204" pitchFamily="34" charset="0"/>
              <a:cs typeface="Arial" panose="020B0604020202020204" pitchFamily="34" charset="0"/>
            </a:endParaRPr>
          </a:p>
        </p:txBody>
      </p:sp>
      <p:cxnSp>
        <p:nvCxnSpPr>
          <p:cNvPr id="48" name="Straight Connector 47"/>
          <p:cNvCxnSpPr/>
          <p:nvPr/>
        </p:nvCxnSpPr>
        <p:spPr>
          <a:xfrm>
            <a:off x="6858000" y="1273707"/>
            <a:ext cx="205444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6025488" y="1337341"/>
            <a:ext cx="846707" cy="276999"/>
          </a:xfrm>
          <a:prstGeom prst="rect">
            <a:avLst/>
          </a:prstGeom>
          <a:noFill/>
        </p:spPr>
        <p:txBody>
          <a:bodyPr wrap="none" rtlCol="0">
            <a:spAutoFit/>
          </a:bodyPr>
          <a:lstStyle/>
          <a:p>
            <a:r>
              <a:rPr lang="en-US" sz="1200" dirty="0">
                <a:latin typeface="Arial" panose="020B0604020202020204" pitchFamily="34" charset="0"/>
                <a:cs typeface="Arial" panose="020B0604020202020204" pitchFamily="34" charset="0"/>
              </a:rPr>
              <a:t>p = </a:t>
            </a:r>
            <a:r>
              <a:rPr lang="en-US" sz="1200" dirty="0" smtClean="0">
                <a:latin typeface="Arial" panose="020B0604020202020204" pitchFamily="34" charset="0"/>
                <a:cs typeface="Arial" panose="020B0604020202020204" pitchFamily="34" charset="0"/>
              </a:rPr>
              <a:t>0.004</a:t>
            </a:r>
            <a:endParaRPr lang="en-US" sz="1200" dirty="0">
              <a:latin typeface="Arial" panose="020B0604020202020204" pitchFamily="34" charset="0"/>
              <a:cs typeface="Arial" panose="020B0604020202020204" pitchFamily="34" charset="0"/>
            </a:endParaRPr>
          </a:p>
        </p:txBody>
      </p:sp>
      <p:graphicFrame>
        <p:nvGraphicFramePr>
          <p:cNvPr id="50" name="Object 49"/>
          <p:cNvGraphicFramePr>
            <a:graphicFrameLocks noChangeAspect="1"/>
          </p:cNvGraphicFramePr>
          <p:nvPr>
            <p:extLst>
              <p:ext uri="{D42A27DB-BD31-4B8C-83A1-F6EECF244321}">
                <p14:modId xmlns:p14="http://schemas.microsoft.com/office/powerpoint/2010/main" val="1520034729"/>
              </p:ext>
            </p:extLst>
          </p:nvPr>
        </p:nvGraphicFramePr>
        <p:xfrm>
          <a:off x="228600" y="3585090"/>
          <a:ext cx="3959447" cy="2710935"/>
        </p:xfrm>
        <a:graphic>
          <a:graphicData uri="http://schemas.openxmlformats.org/presentationml/2006/ole">
            <mc:AlternateContent xmlns:mc="http://schemas.openxmlformats.org/markup-compatibility/2006">
              <mc:Choice xmlns:v="urn:schemas-microsoft-com:vml" Requires="v">
                <p:oleObj spid="_x0000_s11646" name="SPW 12.0 Graph" r:id="rId8" imgW="9165470" imgH="6275839" progId="SigmaPlotGraphicObject.11">
                  <p:embed/>
                </p:oleObj>
              </mc:Choice>
              <mc:Fallback>
                <p:oleObj name="SPW 12.0 Graph" r:id="rId8" imgW="9165470" imgH="6275839" progId="SigmaPlotGraphicObject.11">
                  <p:embed/>
                  <p:pic>
                    <p:nvPicPr>
                      <p:cNvPr id="0" name=""/>
                      <p:cNvPicPr/>
                      <p:nvPr/>
                    </p:nvPicPr>
                    <p:blipFill>
                      <a:blip r:embed="rId9"/>
                      <a:stretch>
                        <a:fillRect/>
                      </a:stretch>
                    </p:blipFill>
                    <p:spPr>
                      <a:xfrm>
                        <a:off x="228600" y="3585090"/>
                        <a:ext cx="3959447" cy="2710935"/>
                      </a:xfrm>
                      <a:prstGeom prst="rect">
                        <a:avLst/>
                      </a:prstGeom>
                    </p:spPr>
                  </p:pic>
                </p:oleObj>
              </mc:Fallback>
            </mc:AlternateContent>
          </a:graphicData>
        </a:graphic>
      </p:graphicFrame>
      <p:sp>
        <p:nvSpPr>
          <p:cNvPr id="51" name="TextBox 50"/>
          <p:cNvSpPr txBox="1"/>
          <p:nvPr/>
        </p:nvSpPr>
        <p:spPr>
          <a:xfrm>
            <a:off x="792449" y="3785163"/>
            <a:ext cx="691984" cy="338554"/>
          </a:xfrm>
          <a:prstGeom prst="rect">
            <a:avLst/>
          </a:prstGeom>
          <a:noFill/>
        </p:spPr>
        <p:txBody>
          <a:bodyPr wrap="none" rtlCol="0">
            <a:spAutoFit/>
          </a:bodyPr>
          <a:lstStyle/>
          <a:p>
            <a:pPr algn="ctr"/>
            <a:r>
              <a:rPr lang="en-US" sz="1600" b="1" dirty="0" smtClean="0">
                <a:latin typeface="Arial" panose="020B0604020202020204" pitchFamily="34" charset="0"/>
                <a:cs typeface="Arial" panose="020B0604020202020204" pitchFamily="34" charset="0"/>
              </a:rPr>
              <a:t>LVFS</a:t>
            </a:r>
          </a:p>
        </p:txBody>
      </p:sp>
      <p:sp>
        <p:nvSpPr>
          <p:cNvPr id="52" name="TextBox 51"/>
          <p:cNvSpPr txBox="1"/>
          <p:nvPr/>
        </p:nvSpPr>
        <p:spPr>
          <a:xfrm>
            <a:off x="3314900" y="4488345"/>
            <a:ext cx="1512996"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p </a:t>
            </a:r>
            <a:r>
              <a:rPr lang="en-US" sz="1200" dirty="0" smtClean="0">
                <a:latin typeface="Arial" panose="020B0604020202020204" pitchFamily="34" charset="0"/>
                <a:cs typeface="Arial" panose="020B0604020202020204" pitchFamily="34" charset="0"/>
              </a:rPr>
              <a:t>= 0.013</a:t>
            </a:r>
            <a:endParaRPr lang="en-US" sz="1200" dirty="0">
              <a:latin typeface="Arial" panose="020B0604020202020204" pitchFamily="34" charset="0"/>
              <a:cs typeface="Arial" panose="020B0604020202020204" pitchFamily="34" charset="0"/>
            </a:endParaRPr>
          </a:p>
        </p:txBody>
      </p:sp>
      <p:sp>
        <p:nvSpPr>
          <p:cNvPr id="53" name="TextBox 52"/>
          <p:cNvSpPr txBox="1"/>
          <p:nvPr/>
        </p:nvSpPr>
        <p:spPr>
          <a:xfrm>
            <a:off x="944740" y="4512661"/>
            <a:ext cx="1512996" cy="276999"/>
          </a:xfrm>
          <a:prstGeom prst="rect">
            <a:avLst/>
          </a:prstGeom>
          <a:noFill/>
        </p:spPr>
        <p:txBody>
          <a:bodyPr wrap="square" rtlCol="0">
            <a:spAutoFit/>
          </a:bodyPr>
          <a:lstStyle/>
          <a:p>
            <a:pPr algn="ctr"/>
            <a:r>
              <a:rPr lang="en-US" sz="1200" dirty="0">
                <a:latin typeface="Arial" panose="020B0604020202020204" pitchFamily="34" charset="0"/>
                <a:cs typeface="Arial" panose="020B0604020202020204" pitchFamily="34" charset="0"/>
              </a:rPr>
              <a:t>p </a:t>
            </a:r>
            <a:r>
              <a:rPr lang="en-US" sz="1200" dirty="0" smtClean="0">
                <a:latin typeface="Arial" panose="020B0604020202020204" pitchFamily="34" charset="0"/>
                <a:cs typeface="Arial" panose="020B0604020202020204" pitchFamily="34" charset="0"/>
              </a:rPr>
              <a:t>= 0.017</a:t>
            </a:r>
            <a:endParaRPr lang="en-US" sz="1400" dirty="0"/>
          </a:p>
        </p:txBody>
      </p:sp>
      <p:cxnSp>
        <p:nvCxnSpPr>
          <p:cNvPr id="54" name="Straight Connector 53"/>
          <p:cNvCxnSpPr/>
          <p:nvPr/>
        </p:nvCxnSpPr>
        <p:spPr>
          <a:xfrm>
            <a:off x="2057400" y="4170285"/>
            <a:ext cx="205444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646789" y="3368386"/>
            <a:ext cx="742040" cy="261610"/>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Placebo</a:t>
            </a:r>
            <a:endParaRPr lang="en-US" sz="1100" dirty="0">
              <a:latin typeface="Arial" panose="020B0604020202020204" pitchFamily="34" charset="0"/>
              <a:cs typeface="Arial" panose="020B0604020202020204" pitchFamily="34" charset="0"/>
            </a:endParaRPr>
          </a:p>
        </p:txBody>
      </p:sp>
      <p:sp>
        <p:nvSpPr>
          <p:cNvPr id="27" name="TextBox 26"/>
          <p:cNvSpPr txBox="1"/>
          <p:nvPr/>
        </p:nvSpPr>
        <p:spPr>
          <a:xfrm>
            <a:off x="646789" y="6140161"/>
            <a:ext cx="742040" cy="261610"/>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Placebo</a:t>
            </a:r>
            <a:endParaRPr lang="en-US" sz="1100" dirty="0">
              <a:latin typeface="Arial" panose="020B0604020202020204" pitchFamily="34" charset="0"/>
              <a:cs typeface="Arial" panose="020B0604020202020204" pitchFamily="34" charset="0"/>
            </a:endParaRPr>
          </a:p>
        </p:txBody>
      </p:sp>
      <p:sp>
        <p:nvSpPr>
          <p:cNvPr id="28" name="TextBox 27"/>
          <p:cNvSpPr txBox="1"/>
          <p:nvPr/>
        </p:nvSpPr>
        <p:spPr>
          <a:xfrm>
            <a:off x="5390240" y="3126023"/>
            <a:ext cx="742040" cy="261610"/>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Placebo</a:t>
            </a:r>
            <a:endParaRPr lang="en-US" sz="1100" dirty="0">
              <a:latin typeface="Arial" panose="020B0604020202020204" pitchFamily="34" charset="0"/>
              <a:cs typeface="Arial" panose="020B0604020202020204" pitchFamily="34" charset="0"/>
            </a:endParaRPr>
          </a:p>
        </p:txBody>
      </p:sp>
      <p:sp>
        <p:nvSpPr>
          <p:cNvPr id="29" name="TextBox 28"/>
          <p:cNvSpPr txBox="1"/>
          <p:nvPr/>
        </p:nvSpPr>
        <p:spPr>
          <a:xfrm>
            <a:off x="5416994" y="6168736"/>
            <a:ext cx="742040" cy="261610"/>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Placebo</a:t>
            </a:r>
            <a:endParaRPr lang="en-US" sz="1100" dirty="0">
              <a:latin typeface="Arial" panose="020B0604020202020204" pitchFamily="34" charset="0"/>
              <a:cs typeface="Arial" panose="020B0604020202020204" pitchFamily="34" charset="0"/>
            </a:endParaRPr>
          </a:p>
        </p:txBody>
      </p:sp>
      <p:sp>
        <p:nvSpPr>
          <p:cNvPr id="30" name="TextBox 29"/>
          <p:cNvSpPr txBox="1"/>
          <p:nvPr/>
        </p:nvSpPr>
        <p:spPr>
          <a:xfrm>
            <a:off x="1313539" y="3363236"/>
            <a:ext cx="742040" cy="261610"/>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25 mg</a:t>
            </a:r>
            <a:endParaRPr lang="en-US" sz="1100" dirty="0">
              <a:latin typeface="Arial" panose="020B0604020202020204" pitchFamily="34" charset="0"/>
              <a:cs typeface="Arial" panose="020B0604020202020204" pitchFamily="34" charset="0"/>
            </a:endParaRPr>
          </a:p>
        </p:txBody>
      </p:sp>
      <p:sp>
        <p:nvSpPr>
          <p:cNvPr id="31" name="TextBox 30"/>
          <p:cNvSpPr txBox="1"/>
          <p:nvPr/>
        </p:nvSpPr>
        <p:spPr>
          <a:xfrm>
            <a:off x="1311718" y="6141846"/>
            <a:ext cx="742040" cy="261610"/>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25 mg</a:t>
            </a:r>
            <a:endParaRPr lang="en-US" sz="1100" dirty="0">
              <a:latin typeface="Arial" panose="020B0604020202020204" pitchFamily="34" charset="0"/>
              <a:cs typeface="Arial" panose="020B0604020202020204" pitchFamily="34" charset="0"/>
            </a:endParaRPr>
          </a:p>
        </p:txBody>
      </p:sp>
      <p:sp>
        <p:nvSpPr>
          <p:cNvPr id="32" name="TextBox 31"/>
          <p:cNvSpPr txBox="1"/>
          <p:nvPr/>
        </p:nvSpPr>
        <p:spPr>
          <a:xfrm>
            <a:off x="6111409" y="3122558"/>
            <a:ext cx="742040" cy="261610"/>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25 mg</a:t>
            </a:r>
            <a:endParaRPr lang="en-US" sz="1100" dirty="0">
              <a:latin typeface="Arial" panose="020B0604020202020204" pitchFamily="34" charset="0"/>
              <a:cs typeface="Arial" panose="020B0604020202020204" pitchFamily="34" charset="0"/>
            </a:endParaRPr>
          </a:p>
        </p:txBody>
      </p:sp>
      <p:sp>
        <p:nvSpPr>
          <p:cNvPr id="33" name="TextBox 32"/>
          <p:cNvSpPr txBox="1"/>
          <p:nvPr/>
        </p:nvSpPr>
        <p:spPr>
          <a:xfrm>
            <a:off x="6130459" y="6162581"/>
            <a:ext cx="742040" cy="261610"/>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25 mg</a:t>
            </a:r>
            <a:endParaRPr lang="en-US" sz="1100" dirty="0">
              <a:latin typeface="Arial" panose="020B0604020202020204" pitchFamily="34" charset="0"/>
              <a:cs typeface="Arial" panose="020B0604020202020204" pitchFamily="34" charset="0"/>
            </a:endParaRPr>
          </a:p>
        </p:txBody>
      </p:sp>
      <p:sp>
        <p:nvSpPr>
          <p:cNvPr id="34" name="TextBox 33"/>
          <p:cNvSpPr txBox="1"/>
          <p:nvPr/>
        </p:nvSpPr>
        <p:spPr>
          <a:xfrm>
            <a:off x="1889001" y="3345872"/>
            <a:ext cx="1035174" cy="430887"/>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25 mg</a:t>
            </a:r>
          </a:p>
          <a:p>
            <a:pPr algn="ctr"/>
            <a:r>
              <a:rPr lang="en-US" sz="1100" dirty="0" smtClean="0">
                <a:latin typeface="Arial" panose="020B0604020202020204" pitchFamily="34" charset="0"/>
                <a:cs typeface="Arial" panose="020B0604020202020204" pitchFamily="34" charset="0"/>
              </a:rPr>
              <a:t>(no titration)</a:t>
            </a:r>
            <a:endParaRPr lang="en-US" sz="1100" dirty="0">
              <a:latin typeface="Arial" panose="020B0604020202020204" pitchFamily="34" charset="0"/>
              <a:cs typeface="Arial" panose="020B0604020202020204" pitchFamily="34" charset="0"/>
            </a:endParaRPr>
          </a:p>
        </p:txBody>
      </p:sp>
      <p:sp>
        <p:nvSpPr>
          <p:cNvPr id="35" name="TextBox 34"/>
          <p:cNvSpPr txBox="1"/>
          <p:nvPr/>
        </p:nvSpPr>
        <p:spPr>
          <a:xfrm>
            <a:off x="1851374" y="6138702"/>
            <a:ext cx="1035174" cy="430887"/>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25 mg</a:t>
            </a:r>
          </a:p>
          <a:p>
            <a:pPr algn="ctr"/>
            <a:r>
              <a:rPr lang="en-US" sz="1100" dirty="0" smtClean="0">
                <a:latin typeface="Arial" panose="020B0604020202020204" pitchFamily="34" charset="0"/>
                <a:cs typeface="Arial" panose="020B0604020202020204" pitchFamily="34" charset="0"/>
              </a:rPr>
              <a:t>(no titration)</a:t>
            </a:r>
            <a:endParaRPr lang="en-US" sz="1100" dirty="0">
              <a:latin typeface="Arial" panose="020B0604020202020204" pitchFamily="34" charset="0"/>
              <a:cs typeface="Arial" panose="020B0604020202020204" pitchFamily="34" charset="0"/>
            </a:endParaRPr>
          </a:p>
        </p:txBody>
      </p:sp>
      <p:sp>
        <p:nvSpPr>
          <p:cNvPr id="36" name="TextBox 35"/>
          <p:cNvSpPr txBox="1"/>
          <p:nvPr/>
        </p:nvSpPr>
        <p:spPr>
          <a:xfrm>
            <a:off x="6642472" y="3023224"/>
            <a:ext cx="1035174" cy="430887"/>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25 mg</a:t>
            </a:r>
          </a:p>
          <a:p>
            <a:pPr algn="ctr"/>
            <a:r>
              <a:rPr lang="en-US" sz="1100" dirty="0" smtClean="0">
                <a:latin typeface="Arial" panose="020B0604020202020204" pitchFamily="34" charset="0"/>
                <a:cs typeface="Arial" panose="020B0604020202020204" pitchFamily="34" charset="0"/>
              </a:rPr>
              <a:t>(no titration)</a:t>
            </a:r>
            <a:endParaRPr lang="en-US" sz="1100" dirty="0">
              <a:latin typeface="Arial" panose="020B0604020202020204" pitchFamily="34" charset="0"/>
              <a:cs typeface="Arial" panose="020B0604020202020204" pitchFamily="34" charset="0"/>
            </a:endParaRPr>
          </a:p>
        </p:txBody>
      </p:sp>
      <p:sp>
        <p:nvSpPr>
          <p:cNvPr id="37" name="TextBox 36"/>
          <p:cNvSpPr txBox="1"/>
          <p:nvPr/>
        </p:nvSpPr>
        <p:spPr>
          <a:xfrm>
            <a:off x="6728094" y="6149912"/>
            <a:ext cx="1035174" cy="430887"/>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25 mg</a:t>
            </a:r>
          </a:p>
          <a:p>
            <a:pPr algn="ctr"/>
            <a:r>
              <a:rPr lang="en-US" sz="1100" dirty="0" smtClean="0">
                <a:latin typeface="Arial" panose="020B0604020202020204" pitchFamily="34" charset="0"/>
                <a:cs typeface="Arial" panose="020B0604020202020204" pitchFamily="34" charset="0"/>
              </a:rPr>
              <a:t>(no titration)</a:t>
            </a:r>
            <a:endParaRPr lang="en-US" sz="1100" dirty="0">
              <a:latin typeface="Arial" panose="020B0604020202020204" pitchFamily="34" charset="0"/>
              <a:cs typeface="Arial" panose="020B0604020202020204" pitchFamily="34" charset="0"/>
            </a:endParaRPr>
          </a:p>
        </p:txBody>
      </p:sp>
      <p:sp>
        <p:nvSpPr>
          <p:cNvPr id="38" name="TextBox 37"/>
          <p:cNvSpPr txBox="1"/>
          <p:nvPr/>
        </p:nvSpPr>
        <p:spPr>
          <a:xfrm>
            <a:off x="2597088" y="3365118"/>
            <a:ext cx="1035174" cy="261610"/>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25 </a:t>
            </a:r>
            <a:r>
              <a:rPr lang="en-US" sz="1100" dirty="0" smtClean="0">
                <a:latin typeface="Arial" panose="020B0604020202020204" pitchFamily="34" charset="0"/>
                <a:cs typeface="Arial" panose="020B0604020202020204" pitchFamily="34" charset="0"/>
                <a:sym typeface="Wingdings" panose="05000000000000000000" pitchFamily="2" charset="2"/>
              </a:rPr>
              <a:t> 50 m</a:t>
            </a:r>
            <a:r>
              <a:rPr lang="en-US" sz="1100" dirty="0" smtClean="0">
                <a:latin typeface="Arial" panose="020B0604020202020204" pitchFamily="34" charset="0"/>
                <a:cs typeface="Arial" panose="020B0604020202020204" pitchFamily="34" charset="0"/>
              </a:rPr>
              <a:t>g</a:t>
            </a:r>
          </a:p>
        </p:txBody>
      </p:sp>
      <p:sp>
        <p:nvSpPr>
          <p:cNvPr id="40" name="TextBox 39"/>
          <p:cNvSpPr txBox="1"/>
          <p:nvPr/>
        </p:nvSpPr>
        <p:spPr>
          <a:xfrm>
            <a:off x="2562225" y="6142954"/>
            <a:ext cx="1035174" cy="261610"/>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25 </a:t>
            </a:r>
            <a:r>
              <a:rPr lang="en-US" sz="1100" dirty="0" smtClean="0">
                <a:latin typeface="Arial" panose="020B0604020202020204" pitchFamily="34" charset="0"/>
                <a:cs typeface="Arial" panose="020B0604020202020204" pitchFamily="34" charset="0"/>
                <a:sym typeface="Wingdings" panose="05000000000000000000" pitchFamily="2" charset="2"/>
              </a:rPr>
              <a:t> 50 m</a:t>
            </a:r>
            <a:r>
              <a:rPr lang="en-US" sz="1100" dirty="0" smtClean="0">
                <a:latin typeface="Arial" panose="020B0604020202020204" pitchFamily="34" charset="0"/>
                <a:cs typeface="Arial" panose="020B0604020202020204" pitchFamily="34" charset="0"/>
              </a:rPr>
              <a:t>g</a:t>
            </a:r>
          </a:p>
        </p:txBody>
      </p:sp>
      <p:sp>
        <p:nvSpPr>
          <p:cNvPr id="44" name="TextBox 43"/>
          <p:cNvSpPr txBox="1"/>
          <p:nvPr/>
        </p:nvSpPr>
        <p:spPr>
          <a:xfrm>
            <a:off x="7369113" y="3065212"/>
            <a:ext cx="1035174" cy="261610"/>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25 </a:t>
            </a:r>
            <a:r>
              <a:rPr lang="en-US" sz="1100" dirty="0" smtClean="0">
                <a:latin typeface="Arial" panose="020B0604020202020204" pitchFamily="34" charset="0"/>
                <a:cs typeface="Arial" panose="020B0604020202020204" pitchFamily="34" charset="0"/>
                <a:sym typeface="Wingdings" panose="05000000000000000000" pitchFamily="2" charset="2"/>
              </a:rPr>
              <a:t> 50 m</a:t>
            </a:r>
            <a:r>
              <a:rPr lang="en-US" sz="1100" dirty="0" smtClean="0">
                <a:latin typeface="Arial" panose="020B0604020202020204" pitchFamily="34" charset="0"/>
                <a:cs typeface="Arial" panose="020B0604020202020204" pitchFamily="34" charset="0"/>
              </a:rPr>
              <a:t>g</a:t>
            </a:r>
          </a:p>
        </p:txBody>
      </p:sp>
      <p:sp>
        <p:nvSpPr>
          <p:cNvPr id="60" name="TextBox 59"/>
          <p:cNvSpPr txBox="1"/>
          <p:nvPr/>
        </p:nvSpPr>
        <p:spPr>
          <a:xfrm>
            <a:off x="7457198" y="6155272"/>
            <a:ext cx="1035174" cy="261610"/>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25 </a:t>
            </a:r>
            <a:r>
              <a:rPr lang="en-US" sz="1100" dirty="0" smtClean="0">
                <a:latin typeface="Arial" panose="020B0604020202020204" pitchFamily="34" charset="0"/>
                <a:cs typeface="Arial" panose="020B0604020202020204" pitchFamily="34" charset="0"/>
                <a:sym typeface="Wingdings" panose="05000000000000000000" pitchFamily="2" charset="2"/>
              </a:rPr>
              <a:t> 50 m</a:t>
            </a:r>
            <a:r>
              <a:rPr lang="en-US" sz="1100" dirty="0" smtClean="0">
                <a:latin typeface="Arial" panose="020B0604020202020204" pitchFamily="34" charset="0"/>
                <a:cs typeface="Arial" panose="020B0604020202020204" pitchFamily="34" charset="0"/>
              </a:rPr>
              <a:t>g</a:t>
            </a:r>
          </a:p>
        </p:txBody>
      </p:sp>
      <p:sp>
        <p:nvSpPr>
          <p:cNvPr id="61" name="TextBox 60"/>
          <p:cNvSpPr txBox="1"/>
          <p:nvPr/>
        </p:nvSpPr>
        <p:spPr>
          <a:xfrm>
            <a:off x="3308226" y="3361654"/>
            <a:ext cx="1035174" cy="430887"/>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All PK</a:t>
            </a:r>
          </a:p>
          <a:p>
            <a:pPr algn="ctr"/>
            <a:r>
              <a:rPr lang="en-US" sz="1100" dirty="0" smtClean="0">
                <a:latin typeface="Arial" panose="020B0604020202020204" pitchFamily="34" charset="0"/>
                <a:cs typeface="Arial" panose="020B0604020202020204" pitchFamily="34" charset="0"/>
              </a:rPr>
              <a:t>Titration</a:t>
            </a:r>
          </a:p>
        </p:txBody>
      </p:sp>
      <p:sp>
        <p:nvSpPr>
          <p:cNvPr id="66" name="TextBox 65"/>
          <p:cNvSpPr txBox="1"/>
          <p:nvPr/>
        </p:nvSpPr>
        <p:spPr>
          <a:xfrm>
            <a:off x="955344" y="2198372"/>
            <a:ext cx="1512996" cy="276999"/>
          </a:xfrm>
          <a:prstGeom prst="rect">
            <a:avLst/>
          </a:prstGeom>
          <a:noFill/>
        </p:spPr>
        <p:txBody>
          <a:bodyPr wrap="square" rtlCol="0">
            <a:spAutoFit/>
          </a:bodyPr>
          <a:lstStyle/>
          <a:p>
            <a:pPr algn="ctr"/>
            <a:r>
              <a:rPr lang="en-US" sz="1200" dirty="0" smtClean="0">
                <a:latin typeface="Arial" panose="020B0604020202020204" pitchFamily="34" charset="0"/>
                <a:cs typeface="Arial" panose="020B0604020202020204" pitchFamily="34" charset="0"/>
              </a:rPr>
              <a:t>p = 0.001</a:t>
            </a:r>
            <a:endParaRPr lang="en-US" sz="1400" dirty="0"/>
          </a:p>
        </p:txBody>
      </p:sp>
      <p:cxnSp>
        <p:nvCxnSpPr>
          <p:cNvPr id="67" name="Straight Connector 66"/>
          <p:cNvCxnSpPr/>
          <p:nvPr/>
        </p:nvCxnSpPr>
        <p:spPr>
          <a:xfrm>
            <a:off x="2133600" y="1206032"/>
            <a:ext cx="205444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3331192" y="1356628"/>
            <a:ext cx="1066800"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p &lt; </a:t>
            </a:r>
            <a:r>
              <a:rPr lang="en-US" sz="1200" dirty="0" smtClean="0">
                <a:latin typeface="Arial" panose="020B0604020202020204" pitchFamily="34" charset="0"/>
                <a:cs typeface="Arial" panose="020B0604020202020204" pitchFamily="34" charset="0"/>
              </a:rPr>
              <a:t>0.001</a:t>
            </a:r>
            <a:endParaRPr lang="en-US" sz="1400" dirty="0"/>
          </a:p>
        </p:txBody>
      </p:sp>
      <p:sp>
        <p:nvSpPr>
          <p:cNvPr id="69" name="TextBox 68"/>
          <p:cNvSpPr txBox="1"/>
          <p:nvPr/>
        </p:nvSpPr>
        <p:spPr>
          <a:xfrm>
            <a:off x="3240657" y="6138042"/>
            <a:ext cx="1035174" cy="430887"/>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All PK</a:t>
            </a:r>
          </a:p>
          <a:p>
            <a:pPr algn="ctr"/>
            <a:r>
              <a:rPr lang="en-US" sz="1100" dirty="0" smtClean="0">
                <a:latin typeface="Arial" panose="020B0604020202020204" pitchFamily="34" charset="0"/>
                <a:cs typeface="Arial" panose="020B0604020202020204" pitchFamily="34" charset="0"/>
              </a:rPr>
              <a:t>Titration</a:t>
            </a:r>
          </a:p>
        </p:txBody>
      </p:sp>
      <p:sp>
        <p:nvSpPr>
          <p:cNvPr id="70" name="TextBox 69"/>
          <p:cNvSpPr txBox="1"/>
          <p:nvPr/>
        </p:nvSpPr>
        <p:spPr>
          <a:xfrm>
            <a:off x="8053043" y="3080406"/>
            <a:ext cx="1035174" cy="430887"/>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All PK</a:t>
            </a:r>
          </a:p>
          <a:p>
            <a:pPr algn="ctr"/>
            <a:r>
              <a:rPr lang="en-US" sz="1100" dirty="0" smtClean="0">
                <a:latin typeface="Arial" panose="020B0604020202020204" pitchFamily="34" charset="0"/>
                <a:cs typeface="Arial" panose="020B0604020202020204" pitchFamily="34" charset="0"/>
              </a:rPr>
              <a:t>Titration</a:t>
            </a:r>
          </a:p>
        </p:txBody>
      </p:sp>
      <p:sp>
        <p:nvSpPr>
          <p:cNvPr id="71" name="TextBox 70"/>
          <p:cNvSpPr txBox="1"/>
          <p:nvPr/>
        </p:nvSpPr>
        <p:spPr>
          <a:xfrm>
            <a:off x="8104435" y="6169078"/>
            <a:ext cx="1035174" cy="430887"/>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All PK</a:t>
            </a:r>
          </a:p>
          <a:p>
            <a:pPr algn="ctr"/>
            <a:r>
              <a:rPr lang="en-US" sz="1100" dirty="0" smtClean="0">
                <a:latin typeface="Arial" panose="020B0604020202020204" pitchFamily="34" charset="0"/>
                <a:cs typeface="Arial" panose="020B0604020202020204" pitchFamily="34" charset="0"/>
              </a:rPr>
              <a:t>Titration</a:t>
            </a:r>
          </a:p>
        </p:txBody>
      </p:sp>
      <p:graphicFrame>
        <p:nvGraphicFramePr>
          <p:cNvPr id="5" name="Object 4"/>
          <p:cNvGraphicFramePr>
            <a:graphicFrameLocks noChangeAspect="1"/>
          </p:cNvGraphicFramePr>
          <p:nvPr>
            <p:extLst>
              <p:ext uri="{D42A27DB-BD31-4B8C-83A1-F6EECF244321}">
                <p14:modId xmlns:p14="http://schemas.microsoft.com/office/powerpoint/2010/main" val="1308786533"/>
              </p:ext>
            </p:extLst>
          </p:nvPr>
        </p:nvGraphicFramePr>
        <p:xfrm>
          <a:off x="4991707" y="2354713"/>
          <a:ext cx="4061232" cy="3948635"/>
        </p:xfrm>
        <a:graphic>
          <a:graphicData uri="http://schemas.openxmlformats.org/presentationml/2006/ole">
            <mc:AlternateContent xmlns:mc="http://schemas.openxmlformats.org/markup-compatibility/2006">
              <mc:Choice xmlns:v="urn:schemas-microsoft-com:vml" Requires="v">
                <p:oleObj spid="_x0000_s11647" name="SPW 12.0 Graph" r:id="rId10" imgW="9522033" imgH="9258292" progId="SigmaPlotGraphicObject.11">
                  <p:embed/>
                </p:oleObj>
              </mc:Choice>
              <mc:Fallback>
                <p:oleObj name="SPW 12.0 Graph" r:id="rId10" imgW="9522033" imgH="9258292" progId="SigmaPlotGraphicObject.11">
                  <p:embed/>
                  <p:pic>
                    <p:nvPicPr>
                      <p:cNvPr id="0" name=""/>
                      <p:cNvPicPr/>
                      <p:nvPr/>
                    </p:nvPicPr>
                    <p:blipFill>
                      <a:blip r:embed="rId11"/>
                      <a:stretch>
                        <a:fillRect/>
                      </a:stretch>
                    </p:blipFill>
                    <p:spPr>
                      <a:xfrm>
                        <a:off x="4991707" y="2354713"/>
                        <a:ext cx="4061232" cy="3948635"/>
                      </a:xfrm>
                      <a:prstGeom prst="rect">
                        <a:avLst/>
                      </a:prstGeom>
                    </p:spPr>
                  </p:pic>
                </p:oleObj>
              </mc:Fallback>
            </mc:AlternateContent>
          </a:graphicData>
        </a:graphic>
      </p:graphicFrame>
      <p:sp>
        <p:nvSpPr>
          <p:cNvPr id="72" name="TextBox 71"/>
          <p:cNvSpPr txBox="1"/>
          <p:nvPr/>
        </p:nvSpPr>
        <p:spPr>
          <a:xfrm>
            <a:off x="5457493" y="3784107"/>
            <a:ext cx="691984" cy="338554"/>
          </a:xfrm>
          <a:prstGeom prst="rect">
            <a:avLst/>
          </a:prstGeom>
          <a:noFill/>
        </p:spPr>
        <p:txBody>
          <a:bodyPr wrap="none" rtlCol="0">
            <a:spAutoFit/>
          </a:bodyPr>
          <a:lstStyle/>
          <a:p>
            <a:pPr algn="ctr"/>
            <a:r>
              <a:rPr lang="en-US" sz="1600" b="1" dirty="0" smtClean="0">
                <a:latin typeface="Arial" panose="020B0604020202020204" pitchFamily="34" charset="0"/>
                <a:cs typeface="Arial" panose="020B0604020202020204" pitchFamily="34" charset="0"/>
              </a:rPr>
              <a:t>LVEF</a:t>
            </a:r>
          </a:p>
        </p:txBody>
      </p:sp>
      <p:cxnSp>
        <p:nvCxnSpPr>
          <p:cNvPr id="73" name="Straight Connector 72"/>
          <p:cNvCxnSpPr/>
          <p:nvPr/>
        </p:nvCxnSpPr>
        <p:spPr>
          <a:xfrm>
            <a:off x="6947562" y="3943350"/>
            <a:ext cx="205444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7848600" y="4343400"/>
            <a:ext cx="1512996" cy="276999"/>
          </a:xfrm>
          <a:prstGeom prst="rect">
            <a:avLst/>
          </a:prstGeom>
          <a:noFill/>
        </p:spPr>
        <p:txBody>
          <a:bodyPr wrap="square" rtlCol="0">
            <a:spAutoFit/>
          </a:bodyPr>
          <a:lstStyle/>
          <a:p>
            <a:pPr algn="ctr"/>
            <a:r>
              <a:rPr lang="en-US" sz="1200" dirty="0">
                <a:latin typeface="Arial" panose="020B0604020202020204" pitchFamily="34" charset="0"/>
                <a:cs typeface="Arial" panose="020B0604020202020204" pitchFamily="34" charset="0"/>
              </a:rPr>
              <a:t>p </a:t>
            </a:r>
            <a:r>
              <a:rPr lang="en-US" sz="1200" dirty="0" smtClean="0">
                <a:latin typeface="Arial" panose="020B0604020202020204" pitchFamily="34" charset="0"/>
                <a:cs typeface="Arial" panose="020B0604020202020204" pitchFamily="34" charset="0"/>
              </a:rPr>
              <a:t>= 0.063</a:t>
            </a:r>
            <a:endParaRPr lang="en-US" sz="1400" dirty="0"/>
          </a:p>
        </p:txBody>
      </p:sp>
      <p:sp>
        <p:nvSpPr>
          <p:cNvPr id="75" name="TextBox 74"/>
          <p:cNvSpPr txBox="1"/>
          <p:nvPr/>
        </p:nvSpPr>
        <p:spPr>
          <a:xfrm>
            <a:off x="5720316" y="4266290"/>
            <a:ext cx="1512996" cy="276999"/>
          </a:xfrm>
          <a:prstGeom prst="rect">
            <a:avLst/>
          </a:prstGeom>
          <a:noFill/>
        </p:spPr>
        <p:txBody>
          <a:bodyPr wrap="square" rtlCol="0">
            <a:spAutoFit/>
          </a:bodyPr>
          <a:lstStyle/>
          <a:p>
            <a:pPr algn="ctr"/>
            <a:r>
              <a:rPr lang="en-US" sz="1200" dirty="0">
                <a:latin typeface="Arial" panose="020B0604020202020204" pitchFamily="34" charset="0"/>
                <a:cs typeface="Arial" panose="020B0604020202020204" pitchFamily="34" charset="0"/>
              </a:rPr>
              <a:t>p </a:t>
            </a:r>
            <a:r>
              <a:rPr lang="en-US" sz="1200" dirty="0" smtClean="0">
                <a:latin typeface="Arial" panose="020B0604020202020204" pitchFamily="34" charset="0"/>
                <a:cs typeface="Arial" panose="020B0604020202020204" pitchFamily="34" charset="0"/>
              </a:rPr>
              <a:t>= 0.025</a:t>
            </a:r>
            <a:endParaRPr lang="en-US" sz="1400" dirty="0"/>
          </a:p>
        </p:txBody>
      </p:sp>
      <p:grpSp>
        <p:nvGrpSpPr>
          <p:cNvPr id="9" name="Group 8"/>
          <p:cNvGrpSpPr/>
          <p:nvPr/>
        </p:nvGrpSpPr>
        <p:grpSpPr>
          <a:xfrm>
            <a:off x="292100" y="825500"/>
            <a:ext cx="361950" cy="2378849"/>
            <a:chOff x="292100" y="825500"/>
            <a:chExt cx="361950" cy="2378849"/>
          </a:xfrm>
        </p:grpSpPr>
        <p:sp>
          <p:nvSpPr>
            <p:cNvPr id="3" name="TextBox 2"/>
            <p:cNvSpPr txBox="1"/>
            <p:nvPr/>
          </p:nvSpPr>
          <p:spPr>
            <a:xfrm>
              <a:off x="292100" y="825500"/>
              <a:ext cx="355600" cy="276999"/>
            </a:xfrm>
            <a:prstGeom prst="rect">
              <a:avLst/>
            </a:prstGeom>
            <a:solidFill>
              <a:schemeClr val="bg1"/>
            </a:solidFill>
          </p:spPr>
          <p:txBody>
            <a:bodyPr wrap="square" rtlCol="0">
              <a:spAutoFit/>
            </a:bodyPr>
            <a:lstStyle/>
            <a:p>
              <a:r>
                <a:rPr lang="en-US" sz="1200" dirty="0" smtClean="0"/>
                <a:t>40</a:t>
              </a:r>
              <a:endParaRPr lang="en-US" sz="1200" dirty="0"/>
            </a:p>
          </p:txBody>
        </p:sp>
        <p:sp>
          <p:nvSpPr>
            <p:cNvPr id="57" name="TextBox 56"/>
            <p:cNvSpPr txBox="1"/>
            <p:nvPr/>
          </p:nvSpPr>
          <p:spPr>
            <a:xfrm>
              <a:off x="298450" y="1416050"/>
              <a:ext cx="355600" cy="276999"/>
            </a:xfrm>
            <a:prstGeom prst="rect">
              <a:avLst/>
            </a:prstGeom>
            <a:solidFill>
              <a:schemeClr val="bg1"/>
            </a:solidFill>
          </p:spPr>
          <p:txBody>
            <a:bodyPr wrap="square" rtlCol="0">
              <a:spAutoFit/>
            </a:bodyPr>
            <a:lstStyle/>
            <a:p>
              <a:r>
                <a:rPr lang="en-US" sz="1200" dirty="0" smtClean="0"/>
                <a:t>30</a:t>
              </a:r>
              <a:endParaRPr lang="en-US" sz="1200" dirty="0"/>
            </a:p>
          </p:txBody>
        </p:sp>
        <p:sp>
          <p:nvSpPr>
            <p:cNvPr id="58" name="TextBox 57"/>
            <p:cNvSpPr txBox="1"/>
            <p:nvPr/>
          </p:nvSpPr>
          <p:spPr>
            <a:xfrm>
              <a:off x="355600" y="1117600"/>
              <a:ext cx="254000" cy="276999"/>
            </a:xfrm>
            <a:prstGeom prst="rect">
              <a:avLst/>
            </a:prstGeom>
            <a:solidFill>
              <a:schemeClr val="bg1"/>
            </a:solidFill>
          </p:spPr>
          <p:txBody>
            <a:bodyPr wrap="square" rtlCol="0">
              <a:spAutoFit/>
            </a:bodyPr>
            <a:lstStyle/>
            <a:p>
              <a:r>
                <a:rPr lang="en-US" sz="1200" dirty="0" smtClean="0"/>
                <a:t> </a:t>
              </a:r>
              <a:endParaRPr lang="en-US" sz="1200" dirty="0"/>
            </a:p>
          </p:txBody>
        </p:sp>
        <p:sp>
          <p:nvSpPr>
            <p:cNvPr id="59" name="TextBox 58"/>
            <p:cNvSpPr txBox="1"/>
            <p:nvPr/>
          </p:nvSpPr>
          <p:spPr>
            <a:xfrm>
              <a:off x="349250" y="1720850"/>
              <a:ext cx="254000" cy="276999"/>
            </a:xfrm>
            <a:prstGeom prst="rect">
              <a:avLst/>
            </a:prstGeom>
            <a:solidFill>
              <a:schemeClr val="bg1"/>
            </a:solidFill>
          </p:spPr>
          <p:txBody>
            <a:bodyPr wrap="square" rtlCol="0">
              <a:spAutoFit/>
            </a:bodyPr>
            <a:lstStyle/>
            <a:p>
              <a:r>
                <a:rPr lang="en-US" sz="1200" dirty="0" smtClean="0"/>
                <a:t> </a:t>
              </a:r>
              <a:endParaRPr lang="en-US" sz="1200" dirty="0"/>
            </a:p>
          </p:txBody>
        </p:sp>
        <p:sp>
          <p:nvSpPr>
            <p:cNvPr id="62" name="TextBox 61"/>
            <p:cNvSpPr txBox="1"/>
            <p:nvPr/>
          </p:nvSpPr>
          <p:spPr>
            <a:xfrm>
              <a:off x="292100" y="2025650"/>
              <a:ext cx="355600" cy="276999"/>
            </a:xfrm>
            <a:prstGeom prst="rect">
              <a:avLst/>
            </a:prstGeom>
            <a:solidFill>
              <a:schemeClr val="bg1"/>
            </a:solidFill>
          </p:spPr>
          <p:txBody>
            <a:bodyPr wrap="square" rtlCol="0">
              <a:spAutoFit/>
            </a:bodyPr>
            <a:lstStyle/>
            <a:p>
              <a:r>
                <a:rPr lang="en-US" sz="1200" dirty="0" smtClean="0"/>
                <a:t>20</a:t>
              </a:r>
              <a:endParaRPr lang="en-US" sz="1200" dirty="0"/>
            </a:p>
          </p:txBody>
        </p:sp>
        <p:sp>
          <p:nvSpPr>
            <p:cNvPr id="63" name="TextBox 62"/>
            <p:cNvSpPr txBox="1"/>
            <p:nvPr/>
          </p:nvSpPr>
          <p:spPr>
            <a:xfrm>
              <a:off x="374650" y="2317750"/>
              <a:ext cx="254000" cy="276999"/>
            </a:xfrm>
            <a:prstGeom prst="rect">
              <a:avLst/>
            </a:prstGeom>
            <a:solidFill>
              <a:schemeClr val="bg1"/>
            </a:solidFill>
          </p:spPr>
          <p:txBody>
            <a:bodyPr wrap="square" rtlCol="0">
              <a:spAutoFit/>
            </a:bodyPr>
            <a:lstStyle/>
            <a:p>
              <a:r>
                <a:rPr lang="en-US" sz="1200" dirty="0" smtClean="0"/>
                <a:t> </a:t>
              </a:r>
              <a:endParaRPr lang="en-US" sz="1200" dirty="0"/>
            </a:p>
          </p:txBody>
        </p:sp>
        <p:sp>
          <p:nvSpPr>
            <p:cNvPr id="64" name="TextBox 63"/>
            <p:cNvSpPr txBox="1"/>
            <p:nvPr/>
          </p:nvSpPr>
          <p:spPr>
            <a:xfrm>
              <a:off x="292100" y="2609850"/>
              <a:ext cx="355600" cy="276999"/>
            </a:xfrm>
            <a:prstGeom prst="rect">
              <a:avLst/>
            </a:prstGeom>
            <a:solidFill>
              <a:schemeClr val="bg1"/>
            </a:solidFill>
          </p:spPr>
          <p:txBody>
            <a:bodyPr wrap="square" rtlCol="0">
              <a:spAutoFit/>
            </a:bodyPr>
            <a:lstStyle/>
            <a:p>
              <a:r>
                <a:rPr lang="en-US" sz="1200" dirty="0" smtClean="0"/>
                <a:t>10</a:t>
              </a:r>
              <a:endParaRPr lang="en-US" sz="1200" dirty="0"/>
            </a:p>
          </p:txBody>
        </p:sp>
        <p:sp>
          <p:nvSpPr>
            <p:cNvPr id="65" name="TextBox 64"/>
            <p:cNvSpPr txBox="1"/>
            <p:nvPr/>
          </p:nvSpPr>
          <p:spPr>
            <a:xfrm>
              <a:off x="355600" y="2927350"/>
              <a:ext cx="254000" cy="276999"/>
            </a:xfrm>
            <a:prstGeom prst="rect">
              <a:avLst/>
            </a:prstGeom>
            <a:solidFill>
              <a:schemeClr val="bg1"/>
            </a:solidFill>
          </p:spPr>
          <p:txBody>
            <a:bodyPr wrap="square" rtlCol="0">
              <a:spAutoFit/>
            </a:bodyPr>
            <a:lstStyle/>
            <a:p>
              <a:r>
                <a:rPr lang="en-US" sz="1200" dirty="0" smtClean="0"/>
                <a:t> </a:t>
              </a:r>
              <a:endParaRPr lang="en-US" sz="1200" dirty="0"/>
            </a:p>
          </p:txBody>
        </p:sp>
      </p:grpSp>
      <p:sp>
        <p:nvSpPr>
          <p:cNvPr id="10" name="TextBox 9"/>
          <p:cNvSpPr txBox="1"/>
          <p:nvPr/>
        </p:nvSpPr>
        <p:spPr>
          <a:xfrm>
            <a:off x="2460813" y="890764"/>
            <a:ext cx="1459759" cy="276999"/>
          </a:xfrm>
          <a:prstGeom prst="rect">
            <a:avLst/>
          </a:prstGeom>
          <a:noFill/>
        </p:spPr>
        <p:txBody>
          <a:bodyPr wrap="none" rtlCol="0">
            <a:spAutoFit/>
          </a:bodyPr>
          <a:lstStyle/>
          <a:p>
            <a:r>
              <a:rPr lang="en-US" sz="1200" dirty="0" smtClean="0"/>
              <a:t>PK-Titration Group</a:t>
            </a:r>
            <a:endParaRPr lang="en-US" sz="1200" dirty="0"/>
          </a:p>
        </p:txBody>
      </p:sp>
      <p:sp>
        <p:nvSpPr>
          <p:cNvPr id="56" name="TextBox 55"/>
          <p:cNvSpPr txBox="1"/>
          <p:nvPr/>
        </p:nvSpPr>
        <p:spPr>
          <a:xfrm>
            <a:off x="7170667" y="957999"/>
            <a:ext cx="1459759" cy="276999"/>
          </a:xfrm>
          <a:prstGeom prst="rect">
            <a:avLst/>
          </a:prstGeom>
          <a:noFill/>
        </p:spPr>
        <p:txBody>
          <a:bodyPr wrap="none" rtlCol="0">
            <a:spAutoFit/>
          </a:bodyPr>
          <a:lstStyle/>
          <a:p>
            <a:r>
              <a:rPr lang="en-US" sz="1200" dirty="0" smtClean="0"/>
              <a:t>PK-Titration Group</a:t>
            </a:r>
            <a:endParaRPr lang="en-US" sz="1200" dirty="0"/>
          </a:p>
        </p:txBody>
      </p:sp>
      <p:sp>
        <p:nvSpPr>
          <p:cNvPr id="76" name="TextBox 75"/>
          <p:cNvSpPr txBox="1"/>
          <p:nvPr/>
        </p:nvSpPr>
        <p:spPr>
          <a:xfrm>
            <a:off x="7245681" y="3627491"/>
            <a:ext cx="1459759" cy="276999"/>
          </a:xfrm>
          <a:prstGeom prst="rect">
            <a:avLst/>
          </a:prstGeom>
          <a:noFill/>
        </p:spPr>
        <p:txBody>
          <a:bodyPr wrap="none" rtlCol="0">
            <a:spAutoFit/>
          </a:bodyPr>
          <a:lstStyle/>
          <a:p>
            <a:r>
              <a:rPr lang="en-US" sz="1200" dirty="0" smtClean="0"/>
              <a:t>PK-Titration Group</a:t>
            </a:r>
            <a:endParaRPr lang="en-US" sz="1200" dirty="0"/>
          </a:p>
        </p:txBody>
      </p:sp>
      <p:sp>
        <p:nvSpPr>
          <p:cNvPr id="77" name="TextBox 76"/>
          <p:cNvSpPr txBox="1"/>
          <p:nvPr/>
        </p:nvSpPr>
        <p:spPr>
          <a:xfrm>
            <a:off x="2349932" y="3859109"/>
            <a:ext cx="1459759" cy="276999"/>
          </a:xfrm>
          <a:prstGeom prst="rect">
            <a:avLst/>
          </a:prstGeom>
          <a:noFill/>
        </p:spPr>
        <p:txBody>
          <a:bodyPr wrap="none" rtlCol="0">
            <a:spAutoFit/>
          </a:bodyPr>
          <a:lstStyle/>
          <a:p>
            <a:r>
              <a:rPr lang="en-US" sz="1200" dirty="0" smtClean="0"/>
              <a:t>PK-Titration Group</a:t>
            </a:r>
            <a:endParaRPr lang="en-US" sz="1200" dirty="0"/>
          </a:p>
        </p:txBody>
      </p:sp>
      <p:sp>
        <p:nvSpPr>
          <p:cNvPr id="79" name="TextBox 78"/>
          <p:cNvSpPr txBox="1"/>
          <p:nvPr/>
        </p:nvSpPr>
        <p:spPr>
          <a:xfrm>
            <a:off x="247249" y="838754"/>
            <a:ext cx="364722" cy="2677656"/>
          </a:xfrm>
          <a:prstGeom prst="rect">
            <a:avLst/>
          </a:prstGeom>
          <a:solidFill>
            <a:schemeClr val="bg1"/>
          </a:solidFill>
        </p:spPr>
        <p:txBody>
          <a:bodyPr wrap="square" rtlCol="0">
            <a:spAutoFit/>
          </a:bodyPr>
          <a:lstStyle/>
          <a:p>
            <a:pPr algn="r">
              <a:spcBef>
                <a:spcPts val="900"/>
              </a:spcBef>
            </a:pPr>
            <a:r>
              <a:rPr lang="en-US" sz="1200" dirty="0" smtClean="0">
                <a:solidFill>
                  <a:prstClr val="black"/>
                </a:solidFill>
              </a:rPr>
              <a:t>40</a:t>
            </a:r>
          </a:p>
          <a:p>
            <a:pPr algn="r">
              <a:spcBef>
                <a:spcPts val="900"/>
              </a:spcBef>
            </a:pPr>
            <a:r>
              <a:rPr lang="en-US" sz="1200" dirty="0" smtClean="0">
                <a:solidFill>
                  <a:prstClr val="black"/>
                </a:solidFill>
              </a:rPr>
              <a:t>35</a:t>
            </a:r>
          </a:p>
          <a:p>
            <a:pPr algn="r">
              <a:spcBef>
                <a:spcPts val="900"/>
              </a:spcBef>
            </a:pPr>
            <a:r>
              <a:rPr lang="en-US" sz="1200" dirty="0" smtClean="0">
                <a:solidFill>
                  <a:prstClr val="black"/>
                </a:solidFill>
              </a:rPr>
              <a:t>30</a:t>
            </a:r>
          </a:p>
          <a:p>
            <a:pPr algn="r">
              <a:spcBef>
                <a:spcPts val="900"/>
              </a:spcBef>
            </a:pPr>
            <a:r>
              <a:rPr lang="en-US" sz="1200" dirty="0" smtClean="0">
                <a:solidFill>
                  <a:prstClr val="black"/>
                </a:solidFill>
              </a:rPr>
              <a:t>25</a:t>
            </a:r>
          </a:p>
          <a:p>
            <a:pPr algn="r">
              <a:spcBef>
                <a:spcPts val="900"/>
              </a:spcBef>
            </a:pPr>
            <a:r>
              <a:rPr lang="en-US" sz="1200" dirty="0" smtClean="0">
                <a:solidFill>
                  <a:prstClr val="black"/>
                </a:solidFill>
              </a:rPr>
              <a:t>20</a:t>
            </a:r>
            <a:endParaRPr lang="en-US" sz="1200" dirty="0">
              <a:solidFill>
                <a:prstClr val="black"/>
              </a:solidFill>
            </a:endParaRPr>
          </a:p>
          <a:p>
            <a:pPr algn="r">
              <a:spcBef>
                <a:spcPts val="900"/>
              </a:spcBef>
            </a:pPr>
            <a:r>
              <a:rPr lang="en-US" sz="1200" dirty="0" smtClean="0">
                <a:solidFill>
                  <a:prstClr val="black"/>
                </a:solidFill>
              </a:rPr>
              <a:t>15</a:t>
            </a:r>
            <a:endParaRPr lang="en-US" sz="1200" dirty="0">
              <a:solidFill>
                <a:prstClr val="black"/>
              </a:solidFill>
            </a:endParaRPr>
          </a:p>
          <a:p>
            <a:pPr algn="r">
              <a:spcBef>
                <a:spcPts val="900"/>
              </a:spcBef>
            </a:pPr>
            <a:r>
              <a:rPr lang="en-US" sz="1200" dirty="0" smtClean="0">
                <a:solidFill>
                  <a:prstClr val="black"/>
                </a:solidFill>
              </a:rPr>
              <a:t>10</a:t>
            </a:r>
          </a:p>
          <a:p>
            <a:pPr algn="r">
              <a:spcBef>
                <a:spcPts val="900"/>
              </a:spcBef>
            </a:pPr>
            <a:r>
              <a:rPr lang="en-US" sz="1200" dirty="0" smtClean="0">
                <a:solidFill>
                  <a:prstClr val="black"/>
                </a:solidFill>
              </a:rPr>
              <a:t>5</a:t>
            </a:r>
          </a:p>
          <a:p>
            <a:pPr algn="r">
              <a:spcBef>
                <a:spcPts val="900"/>
              </a:spcBef>
            </a:pPr>
            <a:r>
              <a:rPr lang="en-US" sz="1200" dirty="0">
                <a:solidFill>
                  <a:prstClr val="black"/>
                </a:solidFill>
              </a:rPr>
              <a:t>0</a:t>
            </a:r>
            <a:endParaRPr lang="en-US" sz="1200" dirty="0" smtClean="0">
              <a:solidFill>
                <a:prstClr val="black"/>
              </a:solidFill>
            </a:endParaRPr>
          </a:p>
        </p:txBody>
      </p:sp>
      <p:sp>
        <p:nvSpPr>
          <p:cNvPr id="80" name="TextBox 79"/>
          <p:cNvSpPr txBox="1"/>
          <p:nvPr/>
        </p:nvSpPr>
        <p:spPr>
          <a:xfrm rot="16200000">
            <a:off x="-1215196" y="2095599"/>
            <a:ext cx="2804189" cy="323165"/>
          </a:xfrm>
          <a:prstGeom prst="rect">
            <a:avLst/>
          </a:prstGeom>
          <a:solidFill>
            <a:schemeClr val="bg1"/>
          </a:solidFill>
        </p:spPr>
        <p:txBody>
          <a:bodyPr wrap="square" rtlCol="0">
            <a:spAutoFit/>
          </a:bodyPr>
          <a:lstStyle/>
          <a:p>
            <a:pPr algn="ctr"/>
            <a:r>
              <a:rPr lang="en-US" sz="1500" dirty="0" err="1" smtClean="0">
                <a:solidFill>
                  <a:prstClr val="black"/>
                </a:solidFill>
              </a:rPr>
              <a:t>LS</a:t>
            </a:r>
            <a:r>
              <a:rPr lang="en-US" sz="1500" dirty="0" smtClean="0">
                <a:solidFill>
                  <a:prstClr val="black"/>
                </a:solidFill>
              </a:rPr>
              <a:t> Mean (SE) Change (</a:t>
            </a:r>
            <a:r>
              <a:rPr lang="en-US" sz="1500" dirty="0" err="1" smtClean="0">
                <a:solidFill>
                  <a:prstClr val="black"/>
                </a:solidFill>
              </a:rPr>
              <a:t>msec</a:t>
            </a:r>
            <a:r>
              <a:rPr lang="en-US" sz="1500" dirty="0" smtClean="0">
                <a:solidFill>
                  <a:prstClr val="black"/>
                </a:solidFill>
              </a:rPr>
              <a:t>)</a:t>
            </a:r>
            <a:endParaRPr lang="en-US" sz="1500" dirty="0">
              <a:solidFill>
                <a:prstClr val="black"/>
              </a:solidFill>
            </a:endParaRPr>
          </a:p>
        </p:txBody>
      </p:sp>
      <p:pic>
        <p:nvPicPr>
          <p:cNvPr id="55" name="Picture 54"/>
          <p:cNvPicPr>
            <a:picLocks noChangeAspect="1" noChangeArrowheads="1"/>
          </p:cNvPicPr>
          <p:nvPr/>
        </p:nvPicPr>
        <p:blipFill>
          <a:blip r:embed="rId12" cstate="print"/>
          <a:srcRect/>
          <a:stretch>
            <a:fillRect/>
          </a:stretch>
        </p:blipFill>
        <p:spPr bwMode="auto">
          <a:xfrm>
            <a:off x="78001" y="64132"/>
            <a:ext cx="1484079" cy="554182"/>
          </a:xfrm>
          <a:prstGeom prst="rect">
            <a:avLst/>
          </a:prstGeom>
          <a:noFill/>
          <a:ln w="9525">
            <a:noFill/>
            <a:miter lim="800000"/>
            <a:headEnd/>
            <a:tailEnd/>
          </a:ln>
        </p:spPr>
      </p:pic>
    </p:spTree>
    <p:extLst>
      <p:ext uri="{BB962C8B-B14F-4D97-AF65-F5344CB8AC3E}">
        <p14:creationId xmlns:p14="http://schemas.microsoft.com/office/powerpoint/2010/main" val="379938851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3828653440"/>
              </p:ext>
            </p:extLst>
          </p:nvPr>
        </p:nvGraphicFramePr>
        <p:xfrm>
          <a:off x="300232" y="806800"/>
          <a:ext cx="3946651" cy="2823507"/>
        </p:xfrm>
        <a:graphic>
          <a:graphicData uri="http://schemas.openxmlformats.org/presentationml/2006/ole">
            <mc:AlternateContent xmlns:mc="http://schemas.openxmlformats.org/markup-compatibility/2006">
              <mc:Choice xmlns:v="urn:schemas-microsoft-com:vml" Requires="v">
                <p:oleObj spid="_x0000_s8624" name="SPW 12.0 Graph" r:id="rId4" imgW="8607575" imgH="6158655" progId="SigmaPlotGraphicObject.11">
                  <p:embed/>
                </p:oleObj>
              </mc:Choice>
              <mc:Fallback>
                <p:oleObj name="SPW 12.0 Graph" r:id="rId4" imgW="8607575" imgH="6158655" progId="SigmaPlotGraphicObject.11">
                  <p:embed/>
                  <p:pic>
                    <p:nvPicPr>
                      <p:cNvPr id="0" name=""/>
                      <p:cNvPicPr/>
                      <p:nvPr/>
                    </p:nvPicPr>
                    <p:blipFill>
                      <a:blip r:embed="rId5"/>
                      <a:stretch>
                        <a:fillRect/>
                      </a:stretch>
                    </p:blipFill>
                    <p:spPr>
                      <a:xfrm>
                        <a:off x="300232" y="806800"/>
                        <a:ext cx="3946651" cy="2823507"/>
                      </a:xfrm>
                      <a:prstGeom prst="rect">
                        <a:avLst/>
                      </a:prstGeom>
                    </p:spPr>
                  </p:pic>
                </p:oleObj>
              </mc:Fallback>
            </mc:AlternateContent>
          </a:graphicData>
        </a:graphic>
      </p:graphicFrame>
      <p:sp>
        <p:nvSpPr>
          <p:cNvPr id="8" name="TextBox 7"/>
          <p:cNvSpPr txBox="1"/>
          <p:nvPr/>
        </p:nvSpPr>
        <p:spPr>
          <a:xfrm>
            <a:off x="0" y="6642556"/>
            <a:ext cx="9143999" cy="230832"/>
          </a:xfrm>
          <a:prstGeom prst="rect">
            <a:avLst/>
          </a:prstGeom>
          <a:noFill/>
        </p:spPr>
        <p:txBody>
          <a:bodyPr wrap="square" rtlCol="0">
            <a:spAutoFit/>
          </a:bodyPr>
          <a:lstStyle/>
          <a:p>
            <a:r>
              <a:rPr lang="en-US" sz="900" dirty="0">
                <a:solidFill>
                  <a:prstClr val="black"/>
                </a:solidFill>
                <a:latin typeface="Arial" panose="020B0604020202020204" pitchFamily="34" charset="0"/>
                <a:cs typeface="Arial" panose="020B0604020202020204" pitchFamily="34" charset="0"/>
              </a:rPr>
              <a:t>LVESD left ventricular end systolic diameter LVEDD </a:t>
            </a:r>
            <a:r>
              <a:rPr lang="en-US" sz="900" dirty="0" smtClean="0">
                <a:solidFill>
                  <a:prstClr val="black"/>
                </a:solidFill>
                <a:latin typeface="Arial" panose="020B0604020202020204" pitchFamily="34" charset="0"/>
                <a:cs typeface="Arial" panose="020B0604020202020204" pitchFamily="34" charset="0"/>
              </a:rPr>
              <a:t>left ventricular end diastolic </a:t>
            </a:r>
            <a:r>
              <a:rPr lang="en-US" sz="900" dirty="0">
                <a:solidFill>
                  <a:prstClr val="black"/>
                </a:solidFill>
                <a:latin typeface="Arial" panose="020B0604020202020204" pitchFamily="34" charset="0"/>
                <a:cs typeface="Arial" panose="020B0604020202020204" pitchFamily="34" charset="0"/>
              </a:rPr>
              <a:t>diameter LVESV left ventricular end systolic volume LVEDV left ventricular end </a:t>
            </a:r>
            <a:r>
              <a:rPr lang="en-US" sz="900" dirty="0" smtClean="0">
                <a:solidFill>
                  <a:prstClr val="black"/>
                </a:solidFill>
                <a:latin typeface="Arial" panose="020B0604020202020204" pitchFamily="34" charset="0"/>
                <a:cs typeface="Arial" panose="020B0604020202020204" pitchFamily="34" charset="0"/>
              </a:rPr>
              <a:t>diastolic volume</a:t>
            </a:r>
            <a:endParaRPr lang="en-US" sz="900" dirty="0">
              <a:solidFill>
                <a:prstClr val="black"/>
              </a:solidFill>
              <a:latin typeface="Arial" panose="020B0604020202020204" pitchFamily="34" charset="0"/>
              <a:cs typeface="Arial" panose="020B0604020202020204" pitchFamily="34" charset="0"/>
            </a:endParaRPr>
          </a:p>
        </p:txBody>
      </p:sp>
      <p:sp>
        <p:nvSpPr>
          <p:cNvPr id="20" name="Title 1"/>
          <p:cNvSpPr txBox="1">
            <a:spLocks/>
          </p:cNvSpPr>
          <p:nvPr/>
        </p:nvSpPr>
        <p:spPr>
          <a:xfrm>
            <a:off x="1066800" y="15240"/>
            <a:ext cx="72390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prstClr val="black"/>
                </a:solidFill>
                <a:latin typeface="Arial" panose="020B0604020202020204" pitchFamily="34" charset="0"/>
                <a:cs typeface="Arial" panose="020B0604020202020204" pitchFamily="34" charset="0"/>
              </a:rPr>
              <a:t>Efficacy of OM</a:t>
            </a:r>
            <a:endParaRPr lang="en-US" sz="3200" b="1" baseline="30000" dirty="0">
              <a:solidFill>
                <a:prstClr val="black"/>
              </a:solidFill>
              <a:latin typeface="Arial" panose="020B0604020202020204" pitchFamily="34" charset="0"/>
              <a:cs typeface="Arial" panose="020B0604020202020204" pitchFamily="34" charset="0"/>
            </a:endParaRPr>
          </a:p>
        </p:txBody>
      </p:sp>
      <p:sp>
        <p:nvSpPr>
          <p:cNvPr id="18" name="TextBox 17"/>
          <p:cNvSpPr txBox="1"/>
          <p:nvPr/>
        </p:nvSpPr>
        <p:spPr>
          <a:xfrm>
            <a:off x="1918928" y="679423"/>
            <a:ext cx="850681" cy="338554"/>
          </a:xfrm>
          <a:prstGeom prst="rect">
            <a:avLst/>
          </a:prstGeom>
          <a:noFill/>
        </p:spPr>
        <p:txBody>
          <a:bodyPr wrap="none" rtlCol="0">
            <a:spAutoFit/>
          </a:bodyPr>
          <a:lstStyle/>
          <a:p>
            <a:pPr algn="ctr"/>
            <a:r>
              <a:rPr lang="en-US" sz="1600" b="1" dirty="0" smtClean="0">
                <a:solidFill>
                  <a:prstClr val="black"/>
                </a:solidFill>
                <a:latin typeface="Arial" panose="020B0604020202020204" pitchFamily="34" charset="0"/>
                <a:cs typeface="Arial" panose="020B0604020202020204" pitchFamily="34" charset="0"/>
              </a:rPr>
              <a:t>LVESD</a:t>
            </a:r>
          </a:p>
        </p:txBody>
      </p:sp>
      <p:sp>
        <p:nvSpPr>
          <p:cNvPr id="41" name="TextBox 40"/>
          <p:cNvSpPr txBox="1"/>
          <p:nvPr/>
        </p:nvSpPr>
        <p:spPr>
          <a:xfrm>
            <a:off x="722989" y="3250172"/>
            <a:ext cx="742040" cy="261610"/>
          </a:xfrm>
          <a:prstGeom prst="rect">
            <a:avLst/>
          </a:prstGeom>
          <a:noFill/>
        </p:spPr>
        <p:txBody>
          <a:bodyPr wrap="square" rtlCol="0">
            <a:spAutoFit/>
          </a:bodyPr>
          <a:lstStyle/>
          <a:p>
            <a:pPr algn="ctr"/>
            <a:r>
              <a:rPr lang="en-US" sz="1100" dirty="0" smtClean="0">
                <a:solidFill>
                  <a:prstClr val="black"/>
                </a:solidFill>
                <a:latin typeface="Arial" panose="020B0604020202020204" pitchFamily="34" charset="0"/>
                <a:cs typeface="Arial" panose="020B0604020202020204" pitchFamily="34" charset="0"/>
              </a:rPr>
              <a:t>Placebo</a:t>
            </a:r>
            <a:endParaRPr lang="en-US" sz="1100" dirty="0">
              <a:solidFill>
                <a:prstClr val="black"/>
              </a:solidFill>
              <a:latin typeface="Arial" panose="020B0604020202020204" pitchFamily="34" charset="0"/>
              <a:cs typeface="Arial" panose="020B0604020202020204" pitchFamily="34" charset="0"/>
            </a:endParaRPr>
          </a:p>
        </p:txBody>
      </p:sp>
      <p:sp>
        <p:nvSpPr>
          <p:cNvPr id="45" name="TextBox 44"/>
          <p:cNvSpPr txBox="1"/>
          <p:nvPr/>
        </p:nvSpPr>
        <p:spPr>
          <a:xfrm>
            <a:off x="1349434" y="3250172"/>
            <a:ext cx="742040" cy="261610"/>
          </a:xfrm>
          <a:prstGeom prst="rect">
            <a:avLst/>
          </a:prstGeom>
          <a:noFill/>
        </p:spPr>
        <p:txBody>
          <a:bodyPr wrap="square" rtlCol="0">
            <a:spAutoFit/>
          </a:bodyPr>
          <a:lstStyle/>
          <a:p>
            <a:pPr algn="ctr"/>
            <a:r>
              <a:rPr lang="en-US" sz="1100" dirty="0" smtClean="0">
                <a:solidFill>
                  <a:prstClr val="black"/>
                </a:solidFill>
                <a:latin typeface="Arial" panose="020B0604020202020204" pitchFamily="34" charset="0"/>
                <a:cs typeface="Arial" panose="020B0604020202020204" pitchFamily="34" charset="0"/>
              </a:rPr>
              <a:t>25 mg</a:t>
            </a:r>
            <a:endParaRPr lang="en-US" sz="1100" dirty="0">
              <a:solidFill>
                <a:prstClr val="black"/>
              </a:solidFill>
              <a:latin typeface="Arial" panose="020B0604020202020204" pitchFamily="34" charset="0"/>
              <a:cs typeface="Arial" panose="020B0604020202020204" pitchFamily="34" charset="0"/>
            </a:endParaRPr>
          </a:p>
        </p:txBody>
      </p:sp>
      <p:sp>
        <p:nvSpPr>
          <p:cNvPr id="49" name="TextBox 48"/>
          <p:cNvSpPr txBox="1"/>
          <p:nvPr/>
        </p:nvSpPr>
        <p:spPr>
          <a:xfrm>
            <a:off x="1870469" y="3181742"/>
            <a:ext cx="1035174" cy="430887"/>
          </a:xfrm>
          <a:prstGeom prst="rect">
            <a:avLst/>
          </a:prstGeom>
          <a:noFill/>
        </p:spPr>
        <p:txBody>
          <a:bodyPr wrap="square" rtlCol="0">
            <a:spAutoFit/>
          </a:bodyPr>
          <a:lstStyle/>
          <a:p>
            <a:pPr algn="ctr"/>
            <a:r>
              <a:rPr lang="en-US" sz="1100" dirty="0" smtClean="0">
                <a:solidFill>
                  <a:prstClr val="black"/>
                </a:solidFill>
                <a:latin typeface="Arial" panose="020B0604020202020204" pitchFamily="34" charset="0"/>
                <a:cs typeface="Arial" panose="020B0604020202020204" pitchFamily="34" charset="0"/>
              </a:rPr>
              <a:t>25 mg</a:t>
            </a:r>
          </a:p>
          <a:p>
            <a:pPr algn="ctr"/>
            <a:r>
              <a:rPr lang="en-US" sz="1100" dirty="0" smtClean="0">
                <a:solidFill>
                  <a:prstClr val="black"/>
                </a:solidFill>
                <a:latin typeface="Arial" panose="020B0604020202020204" pitchFamily="34" charset="0"/>
                <a:cs typeface="Arial" panose="020B0604020202020204" pitchFamily="34" charset="0"/>
              </a:rPr>
              <a:t>(no titration)</a:t>
            </a:r>
            <a:endParaRPr lang="en-US" sz="1100" dirty="0">
              <a:solidFill>
                <a:prstClr val="black"/>
              </a:solidFill>
              <a:latin typeface="Arial" panose="020B0604020202020204" pitchFamily="34" charset="0"/>
              <a:cs typeface="Arial" panose="020B0604020202020204" pitchFamily="34" charset="0"/>
            </a:endParaRPr>
          </a:p>
        </p:txBody>
      </p:sp>
      <p:sp>
        <p:nvSpPr>
          <p:cNvPr id="53" name="TextBox 52"/>
          <p:cNvSpPr txBox="1"/>
          <p:nvPr/>
        </p:nvSpPr>
        <p:spPr>
          <a:xfrm>
            <a:off x="2669350" y="3257088"/>
            <a:ext cx="1035174" cy="261610"/>
          </a:xfrm>
          <a:prstGeom prst="rect">
            <a:avLst/>
          </a:prstGeom>
          <a:noFill/>
        </p:spPr>
        <p:txBody>
          <a:bodyPr wrap="square" rtlCol="0">
            <a:spAutoFit/>
          </a:bodyPr>
          <a:lstStyle/>
          <a:p>
            <a:pPr algn="ctr"/>
            <a:r>
              <a:rPr lang="en-US" sz="1100" dirty="0" smtClean="0">
                <a:solidFill>
                  <a:prstClr val="black"/>
                </a:solidFill>
                <a:latin typeface="Arial" panose="020B0604020202020204" pitchFamily="34" charset="0"/>
                <a:cs typeface="Arial" panose="020B0604020202020204" pitchFamily="34" charset="0"/>
              </a:rPr>
              <a:t>25 </a:t>
            </a:r>
            <a:r>
              <a:rPr lang="en-US" sz="1100" dirty="0" smtClean="0">
                <a:solidFill>
                  <a:prstClr val="black"/>
                </a:solidFill>
                <a:latin typeface="Arial" panose="020B0604020202020204" pitchFamily="34" charset="0"/>
                <a:cs typeface="Arial" panose="020B0604020202020204" pitchFamily="34" charset="0"/>
                <a:sym typeface="Wingdings" panose="05000000000000000000" pitchFamily="2" charset="2"/>
              </a:rPr>
              <a:t> 50 m</a:t>
            </a:r>
            <a:r>
              <a:rPr lang="en-US" sz="1100" dirty="0" smtClean="0">
                <a:solidFill>
                  <a:prstClr val="black"/>
                </a:solidFill>
                <a:latin typeface="Arial" panose="020B0604020202020204" pitchFamily="34" charset="0"/>
                <a:cs typeface="Arial" panose="020B0604020202020204" pitchFamily="34" charset="0"/>
              </a:rPr>
              <a:t>g</a:t>
            </a:r>
          </a:p>
        </p:txBody>
      </p:sp>
      <p:sp>
        <p:nvSpPr>
          <p:cNvPr id="58" name="TextBox 57"/>
          <p:cNvSpPr txBox="1"/>
          <p:nvPr/>
        </p:nvSpPr>
        <p:spPr>
          <a:xfrm>
            <a:off x="3361102" y="3194044"/>
            <a:ext cx="1035174" cy="430887"/>
          </a:xfrm>
          <a:prstGeom prst="rect">
            <a:avLst/>
          </a:prstGeom>
          <a:noFill/>
        </p:spPr>
        <p:txBody>
          <a:bodyPr wrap="square" rtlCol="0">
            <a:spAutoFit/>
          </a:bodyPr>
          <a:lstStyle/>
          <a:p>
            <a:pPr algn="ctr"/>
            <a:r>
              <a:rPr lang="en-US" sz="1100" dirty="0" smtClean="0">
                <a:solidFill>
                  <a:prstClr val="black"/>
                </a:solidFill>
                <a:latin typeface="Arial" panose="020B0604020202020204" pitchFamily="34" charset="0"/>
                <a:cs typeface="Arial" panose="020B0604020202020204" pitchFamily="34" charset="0"/>
              </a:rPr>
              <a:t>All PK</a:t>
            </a:r>
          </a:p>
          <a:p>
            <a:pPr algn="ctr"/>
            <a:r>
              <a:rPr lang="en-US" sz="1100" dirty="0" smtClean="0">
                <a:solidFill>
                  <a:prstClr val="black"/>
                </a:solidFill>
                <a:latin typeface="Arial" panose="020B0604020202020204" pitchFamily="34" charset="0"/>
                <a:cs typeface="Arial" panose="020B0604020202020204" pitchFamily="34" charset="0"/>
              </a:rPr>
              <a:t>Titration</a:t>
            </a:r>
          </a:p>
        </p:txBody>
      </p:sp>
      <p:graphicFrame>
        <p:nvGraphicFramePr>
          <p:cNvPr id="16" name="Object 15"/>
          <p:cNvGraphicFramePr>
            <a:graphicFrameLocks noChangeAspect="1"/>
          </p:cNvGraphicFramePr>
          <p:nvPr>
            <p:extLst>
              <p:ext uri="{D42A27DB-BD31-4B8C-83A1-F6EECF244321}">
                <p14:modId xmlns:p14="http://schemas.microsoft.com/office/powerpoint/2010/main" val="1086141407"/>
              </p:ext>
            </p:extLst>
          </p:nvPr>
        </p:nvGraphicFramePr>
        <p:xfrm>
          <a:off x="4554941" y="812182"/>
          <a:ext cx="4038600" cy="2819420"/>
        </p:xfrm>
        <a:graphic>
          <a:graphicData uri="http://schemas.openxmlformats.org/presentationml/2006/ole">
            <mc:AlternateContent xmlns:mc="http://schemas.openxmlformats.org/markup-compatibility/2006">
              <mc:Choice xmlns:v="urn:schemas-microsoft-com:vml" Requires="v">
                <p:oleObj spid="_x0000_s8625" name="SPW 12.0 Graph" r:id="rId6" imgW="9299451" imgH="6492235" progId="SigmaPlotGraphicObject.11">
                  <p:embed/>
                </p:oleObj>
              </mc:Choice>
              <mc:Fallback>
                <p:oleObj name="SPW 12.0 Graph" r:id="rId6" imgW="9299451" imgH="6492235" progId="SigmaPlotGraphicObject.11">
                  <p:embed/>
                  <p:pic>
                    <p:nvPicPr>
                      <p:cNvPr id="0" name=""/>
                      <p:cNvPicPr/>
                      <p:nvPr/>
                    </p:nvPicPr>
                    <p:blipFill>
                      <a:blip r:embed="rId7"/>
                      <a:stretch>
                        <a:fillRect/>
                      </a:stretch>
                    </p:blipFill>
                    <p:spPr>
                      <a:xfrm>
                        <a:off x="4554941" y="812182"/>
                        <a:ext cx="4038600" cy="2819420"/>
                      </a:xfrm>
                      <a:prstGeom prst="rect">
                        <a:avLst/>
                      </a:prstGeom>
                    </p:spPr>
                  </p:pic>
                </p:oleObj>
              </mc:Fallback>
            </mc:AlternateContent>
          </a:graphicData>
        </a:graphic>
      </p:graphicFrame>
      <p:sp>
        <p:nvSpPr>
          <p:cNvPr id="28" name="TextBox 27"/>
          <p:cNvSpPr txBox="1"/>
          <p:nvPr/>
        </p:nvSpPr>
        <p:spPr>
          <a:xfrm>
            <a:off x="6327079" y="679423"/>
            <a:ext cx="839461" cy="338554"/>
          </a:xfrm>
          <a:prstGeom prst="rect">
            <a:avLst/>
          </a:prstGeom>
          <a:noFill/>
        </p:spPr>
        <p:txBody>
          <a:bodyPr wrap="none" rtlCol="0">
            <a:spAutoFit/>
          </a:bodyPr>
          <a:lstStyle/>
          <a:p>
            <a:pPr algn="ctr"/>
            <a:r>
              <a:rPr lang="en-US" sz="1600" b="1" dirty="0" smtClean="0">
                <a:solidFill>
                  <a:prstClr val="black"/>
                </a:solidFill>
                <a:latin typeface="Arial" panose="020B0604020202020204" pitchFamily="34" charset="0"/>
                <a:cs typeface="Arial" panose="020B0604020202020204" pitchFamily="34" charset="0"/>
              </a:rPr>
              <a:t>LVESV</a:t>
            </a:r>
          </a:p>
        </p:txBody>
      </p:sp>
      <p:sp>
        <p:nvSpPr>
          <p:cNvPr id="29" name="TextBox 28"/>
          <p:cNvSpPr txBox="1"/>
          <p:nvPr/>
        </p:nvSpPr>
        <p:spPr>
          <a:xfrm>
            <a:off x="7393940" y="2457733"/>
            <a:ext cx="1512996" cy="276999"/>
          </a:xfrm>
          <a:prstGeom prst="rect">
            <a:avLst/>
          </a:prstGeom>
          <a:noFill/>
        </p:spPr>
        <p:txBody>
          <a:bodyPr wrap="square" rtlCol="0">
            <a:spAutoFit/>
          </a:bodyPr>
          <a:lstStyle/>
          <a:p>
            <a:pPr algn="ctr"/>
            <a:r>
              <a:rPr lang="en-US" sz="1200" dirty="0">
                <a:solidFill>
                  <a:prstClr val="black"/>
                </a:solidFill>
                <a:latin typeface="Arial" panose="020B0604020202020204" pitchFamily="34" charset="0"/>
                <a:cs typeface="Arial" panose="020B0604020202020204" pitchFamily="34" charset="0"/>
              </a:rPr>
              <a:t>p </a:t>
            </a:r>
            <a:r>
              <a:rPr lang="en-US" sz="1200" dirty="0" smtClean="0">
                <a:solidFill>
                  <a:prstClr val="black"/>
                </a:solidFill>
                <a:latin typeface="Arial" panose="020B0604020202020204" pitchFamily="34" charset="0"/>
                <a:cs typeface="Arial" panose="020B0604020202020204" pitchFamily="34" charset="0"/>
              </a:rPr>
              <a:t>= 0.005</a:t>
            </a:r>
            <a:endParaRPr lang="en-US" sz="1200" dirty="0">
              <a:solidFill>
                <a:prstClr val="black"/>
              </a:solidFill>
            </a:endParaRPr>
          </a:p>
        </p:txBody>
      </p:sp>
      <p:sp>
        <p:nvSpPr>
          <p:cNvPr id="30" name="TextBox 29"/>
          <p:cNvSpPr txBox="1"/>
          <p:nvPr/>
        </p:nvSpPr>
        <p:spPr>
          <a:xfrm>
            <a:off x="5352197" y="2264391"/>
            <a:ext cx="1512996" cy="276999"/>
          </a:xfrm>
          <a:prstGeom prst="rect">
            <a:avLst/>
          </a:prstGeom>
          <a:noFill/>
        </p:spPr>
        <p:txBody>
          <a:bodyPr wrap="square" rtlCol="0">
            <a:spAutoFit/>
          </a:bodyPr>
          <a:lstStyle/>
          <a:p>
            <a:pPr algn="ctr"/>
            <a:r>
              <a:rPr lang="en-US" sz="1200" dirty="0">
                <a:solidFill>
                  <a:prstClr val="black"/>
                </a:solidFill>
                <a:latin typeface="Arial" panose="020B0604020202020204" pitchFamily="34" charset="0"/>
                <a:cs typeface="Arial" panose="020B0604020202020204" pitchFamily="34" charset="0"/>
              </a:rPr>
              <a:t>p </a:t>
            </a:r>
            <a:r>
              <a:rPr lang="en-US" sz="1200" dirty="0" smtClean="0">
                <a:solidFill>
                  <a:prstClr val="black"/>
                </a:solidFill>
                <a:latin typeface="Arial" panose="020B0604020202020204" pitchFamily="34" charset="0"/>
                <a:cs typeface="Arial" panose="020B0604020202020204" pitchFamily="34" charset="0"/>
              </a:rPr>
              <a:t>= 0.019</a:t>
            </a:r>
            <a:endParaRPr lang="en-US" sz="1200" dirty="0">
              <a:solidFill>
                <a:prstClr val="black"/>
              </a:solidFill>
            </a:endParaRPr>
          </a:p>
        </p:txBody>
      </p:sp>
      <p:cxnSp>
        <p:nvCxnSpPr>
          <p:cNvPr id="31" name="Straight Connector 30"/>
          <p:cNvCxnSpPr/>
          <p:nvPr/>
        </p:nvCxnSpPr>
        <p:spPr>
          <a:xfrm>
            <a:off x="6525344" y="3213540"/>
            <a:ext cx="205444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5077905" y="3213540"/>
            <a:ext cx="742040" cy="261610"/>
          </a:xfrm>
          <a:prstGeom prst="rect">
            <a:avLst/>
          </a:prstGeom>
          <a:noFill/>
        </p:spPr>
        <p:txBody>
          <a:bodyPr wrap="square" rtlCol="0">
            <a:spAutoFit/>
          </a:bodyPr>
          <a:lstStyle/>
          <a:p>
            <a:pPr algn="ctr"/>
            <a:r>
              <a:rPr lang="en-US" sz="1100" dirty="0" smtClean="0">
                <a:solidFill>
                  <a:prstClr val="black"/>
                </a:solidFill>
                <a:latin typeface="Arial" panose="020B0604020202020204" pitchFamily="34" charset="0"/>
                <a:cs typeface="Arial" panose="020B0604020202020204" pitchFamily="34" charset="0"/>
              </a:rPr>
              <a:t>Placebo</a:t>
            </a:r>
            <a:endParaRPr lang="en-US" sz="1100" dirty="0">
              <a:solidFill>
                <a:prstClr val="black"/>
              </a:solidFill>
              <a:latin typeface="Arial" panose="020B0604020202020204" pitchFamily="34" charset="0"/>
              <a:cs typeface="Arial" panose="020B0604020202020204" pitchFamily="34" charset="0"/>
            </a:endParaRPr>
          </a:p>
        </p:txBody>
      </p:sp>
      <p:sp>
        <p:nvSpPr>
          <p:cNvPr id="46" name="TextBox 45"/>
          <p:cNvSpPr txBox="1"/>
          <p:nvPr/>
        </p:nvSpPr>
        <p:spPr>
          <a:xfrm>
            <a:off x="5727450" y="3213540"/>
            <a:ext cx="742040" cy="261610"/>
          </a:xfrm>
          <a:prstGeom prst="rect">
            <a:avLst/>
          </a:prstGeom>
          <a:noFill/>
        </p:spPr>
        <p:txBody>
          <a:bodyPr wrap="square" rtlCol="0">
            <a:spAutoFit/>
          </a:bodyPr>
          <a:lstStyle/>
          <a:p>
            <a:pPr algn="ctr"/>
            <a:r>
              <a:rPr lang="en-US" sz="1100" dirty="0" smtClean="0">
                <a:solidFill>
                  <a:prstClr val="black"/>
                </a:solidFill>
                <a:latin typeface="Arial" panose="020B0604020202020204" pitchFamily="34" charset="0"/>
                <a:cs typeface="Arial" panose="020B0604020202020204" pitchFamily="34" charset="0"/>
              </a:rPr>
              <a:t>25 mg</a:t>
            </a:r>
            <a:endParaRPr lang="en-US" sz="1100" dirty="0">
              <a:solidFill>
                <a:prstClr val="black"/>
              </a:solidFill>
              <a:latin typeface="Arial" panose="020B0604020202020204" pitchFamily="34" charset="0"/>
              <a:cs typeface="Arial" panose="020B0604020202020204" pitchFamily="34" charset="0"/>
            </a:endParaRPr>
          </a:p>
        </p:txBody>
      </p:sp>
      <p:sp>
        <p:nvSpPr>
          <p:cNvPr id="51" name="TextBox 50"/>
          <p:cNvSpPr txBox="1"/>
          <p:nvPr/>
        </p:nvSpPr>
        <p:spPr>
          <a:xfrm>
            <a:off x="6281160" y="3198212"/>
            <a:ext cx="1035174" cy="430887"/>
          </a:xfrm>
          <a:prstGeom prst="rect">
            <a:avLst/>
          </a:prstGeom>
          <a:noFill/>
        </p:spPr>
        <p:txBody>
          <a:bodyPr wrap="square" rtlCol="0">
            <a:spAutoFit/>
          </a:bodyPr>
          <a:lstStyle/>
          <a:p>
            <a:pPr algn="ctr"/>
            <a:r>
              <a:rPr lang="en-US" sz="1100" dirty="0" smtClean="0">
                <a:solidFill>
                  <a:prstClr val="black"/>
                </a:solidFill>
                <a:latin typeface="Arial" panose="020B0604020202020204" pitchFamily="34" charset="0"/>
                <a:cs typeface="Arial" panose="020B0604020202020204" pitchFamily="34" charset="0"/>
              </a:rPr>
              <a:t>25 mg</a:t>
            </a:r>
          </a:p>
          <a:p>
            <a:pPr algn="ctr"/>
            <a:r>
              <a:rPr lang="en-US" sz="1100" dirty="0" smtClean="0">
                <a:solidFill>
                  <a:prstClr val="black"/>
                </a:solidFill>
                <a:latin typeface="Arial" panose="020B0604020202020204" pitchFamily="34" charset="0"/>
                <a:cs typeface="Arial" panose="020B0604020202020204" pitchFamily="34" charset="0"/>
              </a:rPr>
              <a:t>(no titration)</a:t>
            </a:r>
            <a:endParaRPr lang="en-US" sz="1100" dirty="0">
              <a:solidFill>
                <a:prstClr val="black"/>
              </a:solidFill>
              <a:latin typeface="Arial" panose="020B0604020202020204" pitchFamily="34" charset="0"/>
              <a:cs typeface="Arial" panose="020B0604020202020204" pitchFamily="34" charset="0"/>
            </a:endParaRPr>
          </a:p>
        </p:txBody>
      </p:sp>
      <p:sp>
        <p:nvSpPr>
          <p:cNvPr id="55" name="TextBox 54"/>
          <p:cNvSpPr txBox="1"/>
          <p:nvPr/>
        </p:nvSpPr>
        <p:spPr>
          <a:xfrm>
            <a:off x="6970546" y="3195056"/>
            <a:ext cx="1035174" cy="261610"/>
          </a:xfrm>
          <a:prstGeom prst="rect">
            <a:avLst/>
          </a:prstGeom>
          <a:noFill/>
        </p:spPr>
        <p:txBody>
          <a:bodyPr wrap="square" rtlCol="0">
            <a:spAutoFit/>
          </a:bodyPr>
          <a:lstStyle/>
          <a:p>
            <a:pPr algn="ctr"/>
            <a:r>
              <a:rPr lang="en-US" sz="1100" dirty="0" smtClean="0">
                <a:solidFill>
                  <a:prstClr val="black"/>
                </a:solidFill>
                <a:latin typeface="Arial" panose="020B0604020202020204" pitchFamily="34" charset="0"/>
                <a:cs typeface="Arial" panose="020B0604020202020204" pitchFamily="34" charset="0"/>
              </a:rPr>
              <a:t>25 </a:t>
            </a:r>
            <a:r>
              <a:rPr lang="en-US" sz="1100" dirty="0" smtClean="0">
                <a:solidFill>
                  <a:prstClr val="black"/>
                </a:solidFill>
                <a:latin typeface="Arial" panose="020B0604020202020204" pitchFamily="34" charset="0"/>
                <a:cs typeface="Arial" panose="020B0604020202020204" pitchFamily="34" charset="0"/>
                <a:sym typeface="Wingdings" panose="05000000000000000000" pitchFamily="2" charset="2"/>
              </a:rPr>
              <a:t> 50 m</a:t>
            </a:r>
            <a:r>
              <a:rPr lang="en-US" sz="1100" dirty="0" smtClean="0">
                <a:solidFill>
                  <a:prstClr val="black"/>
                </a:solidFill>
                <a:latin typeface="Arial" panose="020B0604020202020204" pitchFamily="34" charset="0"/>
                <a:cs typeface="Arial" panose="020B0604020202020204" pitchFamily="34" charset="0"/>
              </a:rPr>
              <a:t>g</a:t>
            </a:r>
          </a:p>
        </p:txBody>
      </p:sp>
      <p:sp>
        <p:nvSpPr>
          <p:cNvPr id="59" name="TextBox 58"/>
          <p:cNvSpPr txBox="1"/>
          <p:nvPr/>
        </p:nvSpPr>
        <p:spPr>
          <a:xfrm>
            <a:off x="7707862" y="3189466"/>
            <a:ext cx="1035174" cy="600164"/>
          </a:xfrm>
          <a:prstGeom prst="rect">
            <a:avLst/>
          </a:prstGeom>
          <a:noFill/>
        </p:spPr>
        <p:txBody>
          <a:bodyPr wrap="square" rtlCol="0">
            <a:spAutoFit/>
          </a:bodyPr>
          <a:lstStyle/>
          <a:p>
            <a:pPr algn="ctr"/>
            <a:r>
              <a:rPr lang="en-US" sz="1100" dirty="0" smtClean="0">
                <a:solidFill>
                  <a:prstClr val="black"/>
                </a:solidFill>
                <a:latin typeface="Arial" panose="020B0604020202020204" pitchFamily="34" charset="0"/>
                <a:cs typeface="Arial" panose="020B0604020202020204" pitchFamily="34" charset="0"/>
              </a:rPr>
              <a:t>All PK</a:t>
            </a:r>
          </a:p>
          <a:p>
            <a:pPr algn="ctr"/>
            <a:r>
              <a:rPr lang="en-US" sz="1100" dirty="0" smtClean="0">
                <a:solidFill>
                  <a:prstClr val="black"/>
                </a:solidFill>
                <a:latin typeface="Arial" panose="020B0604020202020204" pitchFamily="34" charset="0"/>
                <a:cs typeface="Arial" panose="020B0604020202020204" pitchFamily="34" charset="0"/>
              </a:rPr>
              <a:t>Titration</a:t>
            </a:r>
          </a:p>
          <a:p>
            <a:pPr algn="ctr"/>
            <a:endParaRPr lang="en-US" sz="1100" dirty="0" smtClean="0">
              <a:solidFill>
                <a:prstClr val="black"/>
              </a:solidFill>
              <a:latin typeface="Arial" panose="020B0604020202020204" pitchFamily="34" charset="0"/>
              <a:cs typeface="Arial" panose="020B0604020202020204" pitchFamily="34" charset="0"/>
            </a:endParaRPr>
          </a:p>
        </p:txBody>
      </p:sp>
      <p:sp>
        <p:nvSpPr>
          <p:cNvPr id="60" name="TextBox 59"/>
          <p:cNvSpPr txBox="1"/>
          <p:nvPr/>
        </p:nvSpPr>
        <p:spPr>
          <a:xfrm>
            <a:off x="1031544" y="2305336"/>
            <a:ext cx="1512996" cy="492443"/>
          </a:xfrm>
          <a:prstGeom prst="rect">
            <a:avLst/>
          </a:prstGeom>
          <a:noFill/>
        </p:spPr>
        <p:txBody>
          <a:bodyPr wrap="square" rtlCol="0">
            <a:spAutoFit/>
          </a:bodyPr>
          <a:lstStyle/>
          <a:p>
            <a:pPr algn="ctr"/>
            <a:r>
              <a:rPr lang="en-US" sz="1200" dirty="0">
                <a:solidFill>
                  <a:prstClr val="black"/>
                </a:solidFill>
                <a:latin typeface="Arial" panose="020B0604020202020204" pitchFamily="34" charset="0"/>
                <a:cs typeface="Arial" panose="020B0604020202020204" pitchFamily="34" charset="0"/>
              </a:rPr>
              <a:t>p </a:t>
            </a:r>
            <a:r>
              <a:rPr lang="en-US" sz="1200" dirty="0" smtClean="0">
                <a:solidFill>
                  <a:prstClr val="black"/>
                </a:solidFill>
                <a:latin typeface="Arial" panose="020B0604020202020204" pitchFamily="34" charset="0"/>
                <a:cs typeface="Arial" panose="020B0604020202020204" pitchFamily="34" charset="0"/>
              </a:rPr>
              <a:t>= 0.173</a:t>
            </a:r>
            <a:endParaRPr lang="en-US" sz="1200" dirty="0">
              <a:solidFill>
                <a:prstClr val="black"/>
              </a:solidFill>
              <a:latin typeface="Arial" panose="020B0604020202020204" pitchFamily="34" charset="0"/>
              <a:cs typeface="Arial" panose="020B0604020202020204" pitchFamily="34" charset="0"/>
            </a:endParaRPr>
          </a:p>
          <a:p>
            <a:pPr algn="ctr"/>
            <a:endParaRPr lang="en-US" sz="1400" dirty="0">
              <a:solidFill>
                <a:prstClr val="black"/>
              </a:solidFill>
            </a:endParaRPr>
          </a:p>
        </p:txBody>
      </p:sp>
      <p:sp>
        <p:nvSpPr>
          <p:cNvPr id="61" name="TextBox 60"/>
          <p:cNvSpPr txBox="1"/>
          <p:nvPr/>
        </p:nvSpPr>
        <p:spPr>
          <a:xfrm>
            <a:off x="3044585" y="2640789"/>
            <a:ext cx="1512996" cy="276999"/>
          </a:xfrm>
          <a:prstGeom prst="rect">
            <a:avLst/>
          </a:prstGeom>
          <a:noFill/>
        </p:spPr>
        <p:txBody>
          <a:bodyPr wrap="square" rtlCol="0">
            <a:spAutoFit/>
          </a:bodyPr>
          <a:lstStyle/>
          <a:p>
            <a:pPr algn="ctr"/>
            <a:r>
              <a:rPr lang="en-US" sz="1200" dirty="0">
                <a:solidFill>
                  <a:prstClr val="black"/>
                </a:solidFill>
                <a:latin typeface="Arial" panose="020B0604020202020204" pitchFamily="34" charset="0"/>
                <a:cs typeface="Arial" panose="020B0604020202020204" pitchFamily="34" charset="0"/>
              </a:rPr>
              <a:t>p </a:t>
            </a:r>
            <a:r>
              <a:rPr lang="en-US" sz="1200" dirty="0" smtClean="0">
                <a:solidFill>
                  <a:prstClr val="black"/>
                </a:solidFill>
                <a:latin typeface="Arial" panose="020B0604020202020204" pitchFamily="34" charset="0"/>
                <a:cs typeface="Arial" panose="020B0604020202020204" pitchFamily="34" charset="0"/>
              </a:rPr>
              <a:t>= 0.003</a:t>
            </a:r>
            <a:endParaRPr lang="en-US" sz="1400" dirty="0">
              <a:solidFill>
                <a:prstClr val="black"/>
              </a:solidFill>
            </a:endParaRPr>
          </a:p>
        </p:txBody>
      </p:sp>
      <p:cxnSp>
        <p:nvCxnSpPr>
          <p:cNvPr id="62" name="Straight Connector 61"/>
          <p:cNvCxnSpPr/>
          <p:nvPr/>
        </p:nvCxnSpPr>
        <p:spPr>
          <a:xfrm>
            <a:off x="2162624" y="3127293"/>
            <a:ext cx="198329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 name="Object 3"/>
          <p:cNvGraphicFramePr>
            <a:graphicFrameLocks noChangeAspect="1"/>
          </p:cNvGraphicFramePr>
          <p:nvPr>
            <p:extLst>
              <p:ext uri="{D42A27DB-BD31-4B8C-83A1-F6EECF244321}">
                <p14:modId xmlns:p14="http://schemas.microsoft.com/office/powerpoint/2010/main" val="2912383817"/>
              </p:ext>
            </p:extLst>
          </p:nvPr>
        </p:nvGraphicFramePr>
        <p:xfrm>
          <a:off x="4616728" y="3680423"/>
          <a:ext cx="3945141" cy="2763974"/>
        </p:xfrm>
        <a:graphic>
          <a:graphicData uri="http://schemas.openxmlformats.org/presentationml/2006/ole">
            <mc:AlternateContent xmlns:mc="http://schemas.openxmlformats.org/markup-compatibility/2006">
              <mc:Choice xmlns:v="urn:schemas-microsoft-com:vml" Requires="v">
                <p:oleObj spid="_x0000_s8626" name="SPW 12.0 Graph" r:id="rId8" imgW="9983764" imgH="6995122" progId="SigmaPlotGraphicObject.11">
                  <p:embed/>
                </p:oleObj>
              </mc:Choice>
              <mc:Fallback>
                <p:oleObj name="SPW 12.0 Graph" r:id="rId8" imgW="9983764" imgH="6995122" progId="SigmaPlotGraphicObject.11">
                  <p:embed/>
                  <p:pic>
                    <p:nvPicPr>
                      <p:cNvPr id="0" name=""/>
                      <p:cNvPicPr/>
                      <p:nvPr/>
                    </p:nvPicPr>
                    <p:blipFill>
                      <a:blip r:embed="rId9"/>
                      <a:stretch>
                        <a:fillRect/>
                      </a:stretch>
                    </p:blipFill>
                    <p:spPr>
                      <a:xfrm>
                        <a:off x="4616728" y="3680423"/>
                        <a:ext cx="3945141" cy="2763974"/>
                      </a:xfrm>
                      <a:prstGeom prst="rect">
                        <a:avLst/>
                      </a:prstGeom>
                    </p:spPr>
                  </p:pic>
                </p:oleObj>
              </mc:Fallback>
            </mc:AlternateContent>
          </a:graphicData>
        </a:graphic>
      </p:graphicFrame>
      <p:sp>
        <p:nvSpPr>
          <p:cNvPr id="33" name="TextBox 32"/>
          <p:cNvSpPr txBox="1"/>
          <p:nvPr/>
        </p:nvSpPr>
        <p:spPr>
          <a:xfrm>
            <a:off x="6393109" y="3917982"/>
            <a:ext cx="850682" cy="338554"/>
          </a:xfrm>
          <a:prstGeom prst="rect">
            <a:avLst/>
          </a:prstGeom>
          <a:noFill/>
        </p:spPr>
        <p:txBody>
          <a:bodyPr wrap="none" rtlCol="0">
            <a:spAutoFit/>
          </a:bodyPr>
          <a:lstStyle/>
          <a:p>
            <a:pPr algn="ctr"/>
            <a:r>
              <a:rPr lang="en-US" sz="1600" b="1" dirty="0" smtClean="0">
                <a:solidFill>
                  <a:prstClr val="black"/>
                </a:solidFill>
                <a:latin typeface="Arial" panose="020B0604020202020204" pitchFamily="34" charset="0"/>
                <a:cs typeface="Arial" panose="020B0604020202020204" pitchFamily="34" charset="0"/>
              </a:rPr>
              <a:t>LVEDV</a:t>
            </a:r>
          </a:p>
        </p:txBody>
      </p:sp>
      <p:sp>
        <p:nvSpPr>
          <p:cNvPr id="34" name="TextBox 33"/>
          <p:cNvSpPr txBox="1"/>
          <p:nvPr/>
        </p:nvSpPr>
        <p:spPr>
          <a:xfrm>
            <a:off x="7358044" y="5459394"/>
            <a:ext cx="1512996" cy="276999"/>
          </a:xfrm>
          <a:prstGeom prst="rect">
            <a:avLst/>
          </a:prstGeom>
          <a:noFill/>
        </p:spPr>
        <p:txBody>
          <a:bodyPr wrap="square" rtlCol="0">
            <a:spAutoFit/>
          </a:bodyPr>
          <a:lstStyle/>
          <a:p>
            <a:pPr algn="ctr"/>
            <a:r>
              <a:rPr lang="en-US" sz="1200" dirty="0">
                <a:solidFill>
                  <a:prstClr val="black"/>
                </a:solidFill>
                <a:latin typeface="Arial" panose="020B0604020202020204" pitchFamily="34" charset="0"/>
                <a:cs typeface="Arial" panose="020B0604020202020204" pitchFamily="34" charset="0"/>
              </a:rPr>
              <a:t>p </a:t>
            </a:r>
            <a:r>
              <a:rPr lang="en-US" sz="1200" dirty="0" smtClean="0">
                <a:solidFill>
                  <a:prstClr val="black"/>
                </a:solidFill>
                <a:latin typeface="Arial" panose="020B0604020202020204" pitchFamily="34" charset="0"/>
                <a:cs typeface="Arial" panose="020B0604020202020204" pitchFamily="34" charset="0"/>
              </a:rPr>
              <a:t>= 0.021</a:t>
            </a:r>
            <a:endParaRPr lang="en-US" sz="1200" dirty="0">
              <a:solidFill>
                <a:prstClr val="black"/>
              </a:solidFill>
            </a:endParaRPr>
          </a:p>
        </p:txBody>
      </p:sp>
      <p:sp>
        <p:nvSpPr>
          <p:cNvPr id="35" name="TextBox 34"/>
          <p:cNvSpPr txBox="1"/>
          <p:nvPr/>
        </p:nvSpPr>
        <p:spPr>
          <a:xfrm>
            <a:off x="5365840" y="5300875"/>
            <a:ext cx="1512996" cy="276999"/>
          </a:xfrm>
          <a:prstGeom prst="rect">
            <a:avLst/>
          </a:prstGeom>
          <a:noFill/>
        </p:spPr>
        <p:txBody>
          <a:bodyPr wrap="square" rtlCol="0">
            <a:spAutoFit/>
          </a:bodyPr>
          <a:lstStyle/>
          <a:p>
            <a:pPr algn="ctr"/>
            <a:r>
              <a:rPr lang="en-US" sz="1200" dirty="0">
                <a:solidFill>
                  <a:prstClr val="black"/>
                </a:solidFill>
                <a:latin typeface="Arial" panose="020B0604020202020204" pitchFamily="34" charset="0"/>
                <a:cs typeface="Arial" panose="020B0604020202020204" pitchFamily="34" charset="0"/>
              </a:rPr>
              <a:t>p </a:t>
            </a:r>
            <a:r>
              <a:rPr lang="en-US" sz="1200" dirty="0" smtClean="0">
                <a:solidFill>
                  <a:prstClr val="black"/>
                </a:solidFill>
                <a:latin typeface="Arial" panose="020B0604020202020204" pitchFamily="34" charset="0"/>
                <a:cs typeface="Arial" panose="020B0604020202020204" pitchFamily="34" charset="0"/>
              </a:rPr>
              <a:t>= 0.062</a:t>
            </a:r>
            <a:endParaRPr lang="en-US" sz="1200" dirty="0">
              <a:solidFill>
                <a:prstClr val="black"/>
              </a:solidFill>
            </a:endParaRPr>
          </a:p>
        </p:txBody>
      </p:sp>
      <p:cxnSp>
        <p:nvCxnSpPr>
          <p:cNvPr id="36" name="Straight Connector 35"/>
          <p:cNvCxnSpPr/>
          <p:nvPr/>
        </p:nvCxnSpPr>
        <p:spPr>
          <a:xfrm>
            <a:off x="6481544" y="6095594"/>
            <a:ext cx="205444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7674701" y="6133319"/>
            <a:ext cx="1035174" cy="430887"/>
          </a:xfrm>
          <a:prstGeom prst="rect">
            <a:avLst/>
          </a:prstGeom>
          <a:noFill/>
        </p:spPr>
        <p:txBody>
          <a:bodyPr wrap="square" rtlCol="0">
            <a:spAutoFit/>
          </a:bodyPr>
          <a:lstStyle/>
          <a:p>
            <a:pPr algn="ctr"/>
            <a:r>
              <a:rPr lang="en-US" sz="1100" dirty="0" smtClean="0">
                <a:solidFill>
                  <a:prstClr val="black"/>
                </a:solidFill>
                <a:latin typeface="Arial" panose="020B0604020202020204" pitchFamily="34" charset="0"/>
                <a:cs typeface="Arial" panose="020B0604020202020204" pitchFamily="34" charset="0"/>
              </a:rPr>
              <a:t>All PK</a:t>
            </a:r>
            <a:endParaRPr lang="en-US" sz="1100" dirty="0">
              <a:solidFill>
                <a:prstClr val="black"/>
              </a:solidFill>
              <a:latin typeface="Arial" panose="020B0604020202020204" pitchFamily="34" charset="0"/>
              <a:cs typeface="Arial" panose="020B0604020202020204" pitchFamily="34" charset="0"/>
            </a:endParaRPr>
          </a:p>
          <a:p>
            <a:pPr algn="ctr"/>
            <a:r>
              <a:rPr lang="en-US" sz="1100" dirty="0" smtClean="0">
                <a:solidFill>
                  <a:prstClr val="black"/>
                </a:solidFill>
                <a:latin typeface="Arial" panose="020B0604020202020204" pitchFamily="34" charset="0"/>
                <a:cs typeface="Arial" panose="020B0604020202020204" pitchFamily="34" charset="0"/>
              </a:rPr>
              <a:t>Titration</a:t>
            </a:r>
          </a:p>
        </p:txBody>
      </p:sp>
      <p:sp>
        <p:nvSpPr>
          <p:cNvPr id="44" name="TextBox 43"/>
          <p:cNvSpPr txBox="1"/>
          <p:nvPr/>
        </p:nvSpPr>
        <p:spPr>
          <a:xfrm>
            <a:off x="5054728" y="6120330"/>
            <a:ext cx="742040" cy="261610"/>
          </a:xfrm>
          <a:prstGeom prst="rect">
            <a:avLst/>
          </a:prstGeom>
          <a:noFill/>
        </p:spPr>
        <p:txBody>
          <a:bodyPr wrap="square" rtlCol="0">
            <a:spAutoFit/>
          </a:bodyPr>
          <a:lstStyle/>
          <a:p>
            <a:pPr algn="ctr"/>
            <a:r>
              <a:rPr lang="en-US" sz="1100" dirty="0" smtClean="0">
                <a:solidFill>
                  <a:prstClr val="black"/>
                </a:solidFill>
                <a:latin typeface="Arial" panose="020B0604020202020204" pitchFamily="34" charset="0"/>
                <a:cs typeface="Arial" panose="020B0604020202020204" pitchFamily="34" charset="0"/>
              </a:rPr>
              <a:t>Placebo</a:t>
            </a:r>
            <a:endParaRPr lang="en-US" sz="1100" dirty="0">
              <a:solidFill>
                <a:prstClr val="black"/>
              </a:solidFill>
              <a:latin typeface="Arial" panose="020B0604020202020204" pitchFamily="34" charset="0"/>
              <a:cs typeface="Arial" panose="020B0604020202020204" pitchFamily="34" charset="0"/>
            </a:endParaRPr>
          </a:p>
        </p:txBody>
      </p:sp>
      <p:sp>
        <p:nvSpPr>
          <p:cNvPr id="48" name="TextBox 47"/>
          <p:cNvSpPr txBox="1"/>
          <p:nvPr/>
        </p:nvSpPr>
        <p:spPr>
          <a:xfrm>
            <a:off x="5690670" y="6120330"/>
            <a:ext cx="742040" cy="261610"/>
          </a:xfrm>
          <a:prstGeom prst="rect">
            <a:avLst/>
          </a:prstGeom>
          <a:noFill/>
        </p:spPr>
        <p:txBody>
          <a:bodyPr wrap="square" rtlCol="0">
            <a:spAutoFit/>
          </a:bodyPr>
          <a:lstStyle/>
          <a:p>
            <a:pPr algn="ctr"/>
            <a:r>
              <a:rPr lang="en-US" sz="1100" dirty="0" smtClean="0">
                <a:solidFill>
                  <a:prstClr val="black"/>
                </a:solidFill>
                <a:latin typeface="Arial" panose="020B0604020202020204" pitchFamily="34" charset="0"/>
                <a:cs typeface="Arial" panose="020B0604020202020204" pitchFamily="34" charset="0"/>
              </a:rPr>
              <a:t>25 mg</a:t>
            </a:r>
            <a:endParaRPr lang="en-US" sz="1100" dirty="0">
              <a:solidFill>
                <a:prstClr val="black"/>
              </a:solidFill>
              <a:latin typeface="Arial" panose="020B0604020202020204" pitchFamily="34" charset="0"/>
              <a:cs typeface="Arial" panose="020B0604020202020204" pitchFamily="34" charset="0"/>
            </a:endParaRPr>
          </a:p>
        </p:txBody>
      </p:sp>
      <p:sp>
        <p:nvSpPr>
          <p:cNvPr id="52" name="TextBox 51"/>
          <p:cNvSpPr txBox="1"/>
          <p:nvPr/>
        </p:nvSpPr>
        <p:spPr>
          <a:xfrm>
            <a:off x="6182246" y="6112306"/>
            <a:ext cx="1035174" cy="430887"/>
          </a:xfrm>
          <a:prstGeom prst="rect">
            <a:avLst/>
          </a:prstGeom>
          <a:noFill/>
        </p:spPr>
        <p:txBody>
          <a:bodyPr wrap="square" rtlCol="0">
            <a:spAutoFit/>
          </a:bodyPr>
          <a:lstStyle/>
          <a:p>
            <a:pPr algn="ctr"/>
            <a:r>
              <a:rPr lang="en-US" sz="1100" dirty="0" smtClean="0">
                <a:solidFill>
                  <a:prstClr val="black"/>
                </a:solidFill>
                <a:latin typeface="Arial" panose="020B0604020202020204" pitchFamily="34" charset="0"/>
                <a:cs typeface="Arial" panose="020B0604020202020204" pitchFamily="34" charset="0"/>
              </a:rPr>
              <a:t>25 mg</a:t>
            </a:r>
          </a:p>
          <a:p>
            <a:pPr algn="ctr"/>
            <a:r>
              <a:rPr lang="en-US" sz="1100" dirty="0" smtClean="0">
                <a:solidFill>
                  <a:prstClr val="black"/>
                </a:solidFill>
                <a:latin typeface="Arial" panose="020B0604020202020204" pitchFamily="34" charset="0"/>
                <a:cs typeface="Arial" panose="020B0604020202020204" pitchFamily="34" charset="0"/>
              </a:rPr>
              <a:t>(no titration)</a:t>
            </a:r>
            <a:endParaRPr lang="en-US" sz="1100" dirty="0">
              <a:solidFill>
                <a:prstClr val="black"/>
              </a:solidFill>
              <a:latin typeface="Arial" panose="020B0604020202020204" pitchFamily="34" charset="0"/>
              <a:cs typeface="Arial" panose="020B0604020202020204" pitchFamily="34" charset="0"/>
            </a:endParaRPr>
          </a:p>
        </p:txBody>
      </p:sp>
      <p:sp>
        <p:nvSpPr>
          <p:cNvPr id="56" name="TextBox 55"/>
          <p:cNvSpPr txBox="1"/>
          <p:nvPr/>
        </p:nvSpPr>
        <p:spPr>
          <a:xfrm>
            <a:off x="6957598" y="6133319"/>
            <a:ext cx="1035174" cy="261610"/>
          </a:xfrm>
          <a:prstGeom prst="rect">
            <a:avLst/>
          </a:prstGeom>
          <a:noFill/>
        </p:spPr>
        <p:txBody>
          <a:bodyPr wrap="square" rtlCol="0">
            <a:spAutoFit/>
          </a:bodyPr>
          <a:lstStyle/>
          <a:p>
            <a:pPr algn="ctr"/>
            <a:r>
              <a:rPr lang="en-US" sz="1100" dirty="0" smtClean="0">
                <a:solidFill>
                  <a:prstClr val="black"/>
                </a:solidFill>
                <a:latin typeface="Arial" panose="020B0604020202020204" pitchFamily="34" charset="0"/>
                <a:cs typeface="Arial" panose="020B0604020202020204" pitchFamily="34" charset="0"/>
              </a:rPr>
              <a:t>25 </a:t>
            </a:r>
            <a:r>
              <a:rPr lang="en-US" sz="1100" dirty="0" smtClean="0">
                <a:solidFill>
                  <a:prstClr val="black"/>
                </a:solidFill>
                <a:latin typeface="Arial" panose="020B0604020202020204" pitchFamily="34" charset="0"/>
                <a:cs typeface="Arial" panose="020B0604020202020204" pitchFamily="34" charset="0"/>
                <a:sym typeface="Wingdings" panose="05000000000000000000" pitchFamily="2" charset="2"/>
              </a:rPr>
              <a:t> 50 m</a:t>
            </a:r>
            <a:r>
              <a:rPr lang="en-US" sz="1100" dirty="0" smtClean="0">
                <a:solidFill>
                  <a:prstClr val="black"/>
                </a:solidFill>
                <a:latin typeface="Arial" panose="020B0604020202020204" pitchFamily="34" charset="0"/>
                <a:cs typeface="Arial" panose="020B0604020202020204" pitchFamily="34" charset="0"/>
              </a:rPr>
              <a:t>g</a:t>
            </a:r>
          </a:p>
        </p:txBody>
      </p:sp>
      <p:graphicFrame>
        <p:nvGraphicFramePr>
          <p:cNvPr id="3" name="Object 2"/>
          <p:cNvGraphicFramePr>
            <a:graphicFrameLocks noChangeAspect="1"/>
          </p:cNvGraphicFramePr>
          <p:nvPr>
            <p:extLst>
              <p:ext uri="{D42A27DB-BD31-4B8C-83A1-F6EECF244321}">
                <p14:modId xmlns:p14="http://schemas.microsoft.com/office/powerpoint/2010/main" val="1058501803"/>
              </p:ext>
            </p:extLst>
          </p:nvPr>
        </p:nvGraphicFramePr>
        <p:xfrm>
          <a:off x="281830" y="3603366"/>
          <a:ext cx="3969746" cy="2757816"/>
        </p:xfrm>
        <a:graphic>
          <a:graphicData uri="http://schemas.openxmlformats.org/presentationml/2006/ole">
            <mc:AlternateContent xmlns:mc="http://schemas.openxmlformats.org/markup-compatibility/2006">
              <mc:Choice xmlns:v="urn:schemas-microsoft-com:vml" Requires="v">
                <p:oleObj spid="_x0000_s8627" name="SPW 12.0 Graph" r:id="rId10" imgW="10315836" imgH="7165866" progId="SigmaPlotGraphicObject.11">
                  <p:embed/>
                </p:oleObj>
              </mc:Choice>
              <mc:Fallback>
                <p:oleObj name="SPW 12.0 Graph" r:id="rId10" imgW="10315836" imgH="7165866" progId="SigmaPlotGraphicObject.11">
                  <p:embed/>
                  <p:pic>
                    <p:nvPicPr>
                      <p:cNvPr id="0" name=""/>
                      <p:cNvPicPr/>
                      <p:nvPr/>
                    </p:nvPicPr>
                    <p:blipFill>
                      <a:blip r:embed="rId11"/>
                      <a:stretch>
                        <a:fillRect/>
                      </a:stretch>
                    </p:blipFill>
                    <p:spPr>
                      <a:xfrm>
                        <a:off x="281830" y="3603366"/>
                        <a:ext cx="3969746" cy="2757816"/>
                      </a:xfrm>
                      <a:prstGeom prst="rect">
                        <a:avLst/>
                      </a:prstGeom>
                    </p:spPr>
                  </p:pic>
                </p:oleObj>
              </mc:Fallback>
            </mc:AlternateContent>
          </a:graphicData>
        </a:graphic>
      </p:graphicFrame>
      <p:sp>
        <p:nvSpPr>
          <p:cNvPr id="24" name="TextBox 23"/>
          <p:cNvSpPr txBox="1"/>
          <p:nvPr/>
        </p:nvSpPr>
        <p:spPr>
          <a:xfrm>
            <a:off x="1918928" y="3917982"/>
            <a:ext cx="861903" cy="338554"/>
          </a:xfrm>
          <a:prstGeom prst="rect">
            <a:avLst/>
          </a:prstGeom>
          <a:noFill/>
        </p:spPr>
        <p:txBody>
          <a:bodyPr wrap="none" rtlCol="0">
            <a:spAutoFit/>
          </a:bodyPr>
          <a:lstStyle/>
          <a:p>
            <a:pPr algn="ctr"/>
            <a:r>
              <a:rPr lang="en-US" sz="1600" b="1" dirty="0" smtClean="0">
                <a:solidFill>
                  <a:prstClr val="black"/>
                </a:solidFill>
                <a:latin typeface="Arial" panose="020B0604020202020204" pitchFamily="34" charset="0"/>
                <a:cs typeface="Arial" panose="020B0604020202020204" pitchFamily="34" charset="0"/>
              </a:rPr>
              <a:t>LVEDD</a:t>
            </a:r>
          </a:p>
        </p:txBody>
      </p:sp>
      <p:sp>
        <p:nvSpPr>
          <p:cNvPr id="39" name="TextBox 38"/>
          <p:cNvSpPr txBox="1"/>
          <p:nvPr/>
        </p:nvSpPr>
        <p:spPr>
          <a:xfrm>
            <a:off x="3381479" y="6124290"/>
            <a:ext cx="1035174" cy="430887"/>
          </a:xfrm>
          <a:prstGeom prst="rect">
            <a:avLst/>
          </a:prstGeom>
          <a:noFill/>
        </p:spPr>
        <p:txBody>
          <a:bodyPr wrap="square" rtlCol="0">
            <a:spAutoFit/>
          </a:bodyPr>
          <a:lstStyle/>
          <a:p>
            <a:pPr algn="ctr"/>
            <a:r>
              <a:rPr lang="en-US" sz="1100" dirty="0" smtClean="0">
                <a:solidFill>
                  <a:prstClr val="black"/>
                </a:solidFill>
                <a:latin typeface="Arial" panose="020B0604020202020204" pitchFamily="34" charset="0"/>
                <a:cs typeface="Arial" panose="020B0604020202020204" pitchFamily="34" charset="0"/>
              </a:rPr>
              <a:t>All PK</a:t>
            </a:r>
          </a:p>
          <a:p>
            <a:pPr algn="ctr"/>
            <a:r>
              <a:rPr lang="en-US" sz="1100" dirty="0" smtClean="0">
                <a:solidFill>
                  <a:prstClr val="black"/>
                </a:solidFill>
                <a:latin typeface="Arial" panose="020B0604020202020204" pitchFamily="34" charset="0"/>
                <a:cs typeface="Arial" panose="020B0604020202020204" pitchFamily="34" charset="0"/>
              </a:rPr>
              <a:t>Titration</a:t>
            </a:r>
          </a:p>
        </p:txBody>
      </p:sp>
      <p:sp>
        <p:nvSpPr>
          <p:cNvPr id="43" name="TextBox 42"/>
          <p:cNvSpPr txBox="1"/>
          <p:nvPr/>
        </p:nvSpPr>
        <p:spPr>
          <a:xfrm>
            <a:off x="726944" y="6121729"/>
            <a:ext cx="742040" cy="261610"/>
          </a:xfrm>
          <a:prstGeom prst="rect">
            <a:avLst/>
          </a:prstGeom>
          <a:noFill/>
        </p:spPr>
        <p:txBody>
          <a:bodyPr wrap="square" rtlCol="0">
            <a:spAutoFit/>
          </a:bodyPr>
          <a:lstStyle/>
          <a:p>
            <a:pPr algn="ctr"/>
            <a:r>
              <a:rPr lang="en-US" sz="1100" dirty="0" smtClean="0">
                <a:solidFill>
                  <a:prstClr val="black"/>
                </a:solidFill>
                <a:latin typeface="Arial" panose="020B0604020202020204" pitchFamily="34" charset="0"/>
                <a:cs typeface="Arial" panose="020B0604020202020204" pitchFamily="34" charset="0"/>
              </a:rPr>
              <a:t>Placebo</a:t>
            </a:r>
            <a:endParaRPr lang="en-US" sz="1100" dirty="0">
              <a:solidFill>
                <a:prstClr val="black"/>
              </a:solidFill>
              <a:latin typeface="Arial" panose="020B0604020202020204" pitchFamily="34" charset="0"/>
              <a:cs typeface="Arial" panose="020B0604020202020204" pitchFamily="34" charset="0"/>
            </a:endParaRPr>
          </a:p>
        </p:txBody>
      </p:sp>
      <p:sp>
        <p:nvSpPr>
          <p:cNvPr id="47" name="TextBox 46"/>
          <p:cNvSpPr txBox="1"/>
          <p:nvPr/>
        </p:nvSpPr>
        <p:spPr>
          <a:xfrm>
            <a:off x="1335521" y="6124290"/>
            <a:ext cx="742040" cy="261610"/>
          </a:xfrm>
          <a:prstGeom prst="rect">
            <a:avLst/>
          </a:prstGeom>
          <a:noFill/>
        </p:spPr>
        <p:txBody>
          <a:bodyPr wrap="square" rtlCol="0">
            <a:spAutoFit/>
          </a:bodyPr>
          <a:lstStyle/>
          <a:p>
            <a:pPr algn="ctr"/>
            <a:r>
              <a:rPr lang="en-US" sz="1100" dirty="0" smtClean="0">
                <a:solidFill>
                  <a:prstClr val="black"/>
                </a:solidFill>
                <a:latin typeface="Arial" panose="020B0604020202020204" pitchFamily="34" charset="0"/>
                <a:cs typeface="Arial" panose="020B0604020202020204" pitchFamily="34" charset="0"/>
              </a:rPr>
              <a:t>25 mg</a:t>
            </a:r>
            <a:endParaRPr lang="en-US" sz="1100" dirty="0">
              <a:solidFill>
                <a:prstClr val="black"/>
              </a:solidFill>
              <a:latin typeface="Arial" panose="020B0604020202020204" pitchFamily="34" charset="0"/>
              <a:cs typeface="Arial" panose="020B0604020202020204" pitchFamily="34" charset="0"/>
            </a:endParaRPr>
          </a:p>
        </p:txBody>
      </p:sp>
      <p:sp>
        <p:nvSpPr>
          <p:cNvPr id="50" name="TextBox 49"/>
          <p:cNvSpPr txBox="1"/>
          <p:nvPr/>
        </p:nvSpPr>
        <p:spPr>
          <a:xfrm>
            <a:off x="1844652" y="6083257"/>
            <a:ext cx="1035174" cy="430887"/>
          </a:xfrm>
          <a:prstGeom prst="rect">
            <a:avLst/>
          </a:prstGeom>
          <a:noFill/>
        </p:spPr>
        <p:txBody>
          <a:bodyPr wrap="square" rtlCol="0">
            <a:spAutoFit/>
          </a:bodyPr>
          <a:lstStyle/>
          <a:p>
            <a:pPr algn="ctr"/>
            <a:r>
              <a:rPr lang="en-US" sz="1100" dirty="0" smtClean="0">
                <a:solidFill>
                  <a:prstClr val="black"/>
                </a:solidFill>
                <a:latin typeface="Arial" panose="020B0604020202020204" pitchFamily="34" charset="0"/>
                <a:cs typeface="Arial" panose="020B0604020202020204" pitchFamily="34" charset="0"/>
              </a:rPr>
              <a:t>25 mg</a:t>
            </a:r>
          </a:p>
          <a:p>
            <a:pPr algn="ctr"/>
            <a:r>
              <a:rPr lang="en-US" sz="1100" dirty="0" smtClean="0">
                <a:solidFill>
                  <a:prstClr val="black"/>
                </a:solidFill>
                <a:latin typeface="Arial" panose="020B0604020202020204" pitchFamily="34" charset="0"/>
                <a:cs typeface="Arial" panose="020B0604020202020204" pitchFamily="34" charset="0"/>
              </a:rPr>
              <a:t>(no titration)</a:t>
            </a:r>
            <a:endParaRPr lang="en-US" sz="1100" dirty="0">
              <a:solidFill>
                <a:prstClr val="black"/>
              </a:solidFill>
              <a:latin typeface="Arial" panose="020B0604020202020204" pitchFamily="34" charset="0"/>
              <a:cs typeface="Arial" panose="020B0604020202020204" pitchFamily="34" charset="0"/>
            </a:endParaRPr>
          </a:p>
        </p:txBody>
      </p:sp>
      <p:sp>
        <p:nvSpPr>
          <p:cNvPr id="54" name="TextBox 53"/>
          <p:cNvSpPr txBox="1"/>
          <p:nvPr/>
        </p:nvSpPr>
        <p:spPr>
          <a:xfrm>
            <a:off x="2659955" y="6136592"/>
            <a:ext cx="1035174" cy="261610"/>
          </a:xfrm>
          <a:prstGeom prst="rect">
            <a:avLst/>
          </a:prstGeom>
          <a:noFill/>
        </p:spPr>
        <p:txBody>
          <a:bodyPr wrap="square" rtlCol="0">
            <a:spAutoFit/>
          </a:bodyPr>
          <a:lstStyle/>
          <a:p>
            <a:pPr algn="ctr"/>
            <a:r>
              <a:rPr lang="en-US" sz="1100" dirty="0" smtClean="0">
                <a:solidFill>
                  <a:prstClr val="black"/>
                </a:solidFill>
                <a:latin typeface="Arial" panose="020B0604020202020204" pitchFamily="34" charset="0"/>
                <a:cs typeface="Arial" panose="020B0604020202020204" pitchFamily="34" charset="0"/>
              </a:rPr>
              <a:t>25 </a:t>
            </a:r>
            <a:r>
              <a:rPr lang="en-US" sz="1100" dirty="0" smtClean="0">
                <a:solidFill>
                  <a:prstClr val="black"/>
                </a:solidFill>
                <a:latin typeface="Arial" panose="020B0604020202020204" pitchFamily="34" charset="0"/>
                <a:cs typeface="Arial" panose="020B0604020202020204" pitchFamily="34" charset="0"/>
                <a:sym typeface="Wingdings" panose="05000000000000000000" pitchFamily="2" charset="2"/>
              </a:rPr>
              <a:t> 50 m</a:t>
            </a:r>
            <a:r>
              <a:rPr lang="en-US" sz="1100" dirty="0" smtClean="0">
                <a:solidFill>
                  <a:prstClr val="black"/>
                </a:solidFill>
                <a:latin typeface="Arial" panose="020B0604020202020204" pitchFamily="34" charset="0"/>
                <a:cs typeface="Arial" panose="020B0604020202020204" pitchFamily="34" charset="0"/>
              </a:rPr>
              <a:t>g</a:t>
            </a:r>
          </a:p>
        </p:txBody>
      </p:sp>
      <p:sp>
        <p:nvSpPr>
          <p:cNvPr id="63" name="TextBox 62"/>
          <p:cNvSpPr txBox="1"/>
          <p:nvPr/>
        </p:nvSpPr>
        <p:spPr>
          <a:xfrm>
            <a:off x="1058586" y="4822074"/>
            <a:ext cx="1512996" cy="276999"/>
          </a:xfrm>
          <a:prstGeom prst="rect">
            <a:avLst/>
          </a:prstGeom>
          <a:noFill/>
        </p:spPr>
        <p:txBody>
          <a:bodyPr wrap="square" rtlCol="0">
            <a:spAutoFit/>
          </a:bodyPr>
          <a:lstStyle/>
          <a:p>
            <a:pPr algn="ctr"/>
            <a:r>
              <a:rPr lang="en-US" sz="1200" dirty="0">
                <a:solidFill>
                  <a:prstClr val="black"/>
                </a:solidFill>
                <a:latin typeface="Arial" panose="020B0604020202020204" pitchFamily="34" charset="0"/>
                <a:cs typeface="Arial" panose="020B0604020202020204" pitchFamily="34" charset="0"/>
              </a:rPr>
              <a:t>p </a:t>
            </a:r>
            <a:r>
              <a:rPr lang="en-US" sz="1200" dirty="0" smtClean="0">
                <a:solidFill>
                  <a:prstClr val="black"/>
                </a:solidFill>
                <a:latin typeface="Arial" panose="020B0604020202020204" pitchFamily="34" charset="0"/>
                <a:cs typeface="Arial" panose="020B0604020202020204" pitchFamily="34" charset="0"/>
              </a:rPr>
              <a:t>= 0.190</a:t>
            </a:r>
            <a:endParaRPr lang="en-US" sz="1200" dirty="0">
              <a:solidFill>
                <a:prstClr val="black"/>
              </a:solidFill>
            </a:endParaRPr>
          </a:p>
        </p:txBody>
      </p:sp>
      <p:sp>
        <p:nvSpPr>
          <p:cNvPr id="64" name="TextBox 63"/>
          <p:cNvSpPr txBox="1"/>
          <p:nvPr/>
        </p:nvSpPr>
        <p:spPr>
          <a:xfrm>
            <a:off x="3063246" y="5387307"/>
            <a:ext cx="1512996" cy="276999"/>
          </a:xfrm>
          <a:prstGeom prst="rect">
            <a:avLst/>
          </a:prstGeom>
          <a:noFill/>
        </p:spPr>
        <p:txBody>
          <a:bodyPr wrap="square" rtlCol="0">
            <a:spAutoFit/>
          </a:bodyPr>
          <a:lstStyle/>
          <a:p>
            <a:pPr algn="ctr"/>
            <a:r>
              <a:rPr lang="en-US" sz="1200" dirty="0">
                <a:solidFill>
                  <a:prstClr val="black"/>
                </a:solidFill>
                <a:latin typeface="Arial" panose="020B0604020202020204" pitchFamily="34" charset="0"/>
                <a:cs typeface="Arial" panose="020B0604020202020204" pitchFamily="34" charset="0"/>
              </a:rPr>
              <a:t>p </a:t>
            </a:r>
            <a:r>
              <a:rPr lang="en-US" sz="1200" dirty="0" smtClean="0">
                <a:solidFill>
                  <a:prstClr val="black"/>
                </a:solidFill>
                <a:latin typeface="Arial" panose="020B0604020202020204" pitchFamily="34" charset="0"/>
                <a:cs typeface="Arial" panose="020B0604020202020204" pitchFamily="34" charset="0"/>
              </a:rPr>
              <a:t>= 0.013</a:t>
            </a:r>
            <a:endParaRPr lang="en-US" sz="1200" dirty="0">
              <a:solidFill>
                <a:prstClr val="black"/>
              </a:solidFill>
            </a:endParaRPr>
          </a:p>
        </p:txBody>
      </p:sp>
      <p:cxnSp>
        <p:nvCxnSpPr>
          <p:cNvPr id="65" name="Straight Connector 64"/>
          <p:cNvCxnSpPr/>
          <p:nvPr/>
        </p:nvCxnSpPr>
        <p:spPr>
          <a:xfrm>
            <a:off x="2096475" y="5923090"/>
            <a:ext cx="205444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67" name="Picture 66"/>
          <p:cNvPicPr>
            <a:picLocks noChangeAspect="1" noChangeArrowheads="1"/>
          </p:cNvPicPr>
          <p:nvPr/>
        </p:nvPicPr>
        <p:blipFill>
          <a:blip r:embed="rId12" cstate="print"/>
          <a:srcRect/>
          <a:stretch>
            <a:fillRect/>
          </a:stretch>
        </p:blipFill>
        <p:spPr bwMode="auto">
          <a:xfrm>
            <a:off x="78001" y="64132"/>
            <a:ext cx="1484079" cy="554182"/>
          </a:xfrm>
          <a:prstGeom prst="rect">
            <a:avLst/>
          </a:prstGeom>
          <a:noFill/>
          <a:ln w="9525">
            <a:noFill/>
            <a:miter lim="800000"/>
            <a:headEnd/>
            <a:tailEnd/>
          </a:ln>
        </p:spPr>
      </p:pic>
    </p:spTree>
    <p:extLst>
      <p:ext uri="{BB962C8B-B14F-4D97-AF65-F5344CB8AC3E}">
        <p14:creationId xmlns:p14="http://schemas.microsoft.com/office/powerpoint/2010/main" val="350303205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p:cNvSpPr txBox="1"/>
          <p:nvPr/>
        </p:nvSpPr>
        <p:spPr>
          <a:xfrm>
            <a:off x="61776" y="6547620"/>
            <a:ext cx="4649649" cy="253916"/>
          </a:xfrm>
          <a:prstGeom prst="rect">
            <a:avLst/>
          </a:prstGeom>
          <a:noFill/>
        </p:spPr>
        <p:txBody>
          <a:bodyPr wrap="square" rtlCol="0">
            <a:spAutoFit/>
          </a:bodyPr>
          <a:lstStyle/>
          <a:p>
            <a:r>
              <a:rPr lang="en-US" sz="1000" dirty="0" smtClean="0">
                <a:latin typeface="Arial" panose="020B0604020202020204" pitchFamily="34" charset="0"/>
                <a:cs typeface="Arial" panose="020B0604020202020204" pitchFamily="34" charset="0"/>
              </a:rPr>
              <a:t>NT-proBNP,</a:t>
            </a:r>
            <a:r>
              <a:rPr lang="en-US" sz="1000" dirty="0">
                <a:latin typeface="Arial" panose="020B0604020202020204" pitchFamily="34" charset="0"/>
                <a:cs typeface="Arial" panose="020B0604020202020204" pitchFamily="34" charset="0"/>
              </a:rPr>
              <a:t> N-terminal of the prohormone brain natriuretic peptide</a:t>
            </a:r>
            <a:r>
              <a:rPr lang="en-US" sz="1000" dirty="0" smtClean="0">
                <a:latin typeface="Arial" panose="020B0604020202020204" pitchFamily="34" charset="0"/>
                <a:cs typeface="Arial" panose="020B0604020202020204" pitchFamily="34" charset="0"/>
              </a:rPr>
              <a:t> </a:t>
            </a:r>
            <a:endParaRPr lang="en-US" sz="1000" dirty="0">
              <a:latin typeface="Arial" panose="020B0604020202020204" pitchFamily="34" charset="0"/>
              <a:cs typeface="Arial" panose="020B0604020202020204" pitchFamily="34"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881159543"/>
              </p:ext>
            </p:extLst>
          </p:nvPr>
        </p:nvGraphicFramePr>
        <p:xfrm>
          <a:off x="76201" y="1371600"/>
          <a:ext cx="4424124" cy="3352800"/>
        </p:xfrm>
        <a:graphic>
          <a:graphicData uri="http://schemas.openxmlformats.org/presentationml/2006/ole">
            <mc:AlternateContent xmlns:mc="http://schemas.openxmlformats.org/markup-compatibility/2006">
              <mc:Choice xmlns:v="urn:schemas-microsoft-com:vml" Requires="v">
                <p:oleObj spid="_x0000_s4610" name="SPW 12.0 Graph" r:id="rId4" imgW="9274960" imgH="7028552" progId="SigmaPlotGraphicObject.11">
                  <p:embed/>
                </p:oleObj>
              </mc:Choice>
              <mc:Fallback>
                <p:oleObj name="SPW 12.0 Graph" r:id="rId4" imgW="9274960" imgH="7028552" progId="SigmaPlotGraphicObject.11">
                  <p:embed/>
                  <p:pic>
                    <p:nvPicPr>
                      <p:cNvPr id="0" name=""/>
                      <p:cNvPicPr/>
                      <p:nvPr/>
                    </p:nvPicPr>
                    <p:blipFill>
                      <a:blip r:embed="rId5"/>
                      <a:stretch>
                        <a:fillRect/>
                      </a:stretch>
                    </p:blipFill>
                    <p:spPr>
                      <a:xfrm>
                        <a:off x="76201" y="1371600"/>
                        <a:ext cx="4424124" cy="3352800"/>
                      </a:xfrm>
                      <a:prstGeom prst="rect">
                        <a:avLst/>
                      </a:prstGeom>
                    </p:spPr>
                  </p:pic>
                </p:oleObj>
              </mc:Fallback>
            </mc:AlternateContent>
          </a:graphicData>
        </a:graphic>
      </p:graphicFrame>
      <p:sp>
        <p:nvSpPr>
          <p:cNvPr id="13" name="TextBox 12"/>
          <p:cNvSpPr txBox="1"/>
          <p:nvPr/>
        </p:nvSpPr>
        <p:spPr>
          <a:xfrm>
            <a:off x="3095893" y="3596185"/>
            <a:ext cx="1512996" cy="276999"/>
          </a:xfrm>
          <a:prstGeom prst="rect">
            <a:avLst/>
          </a:prstGeom>
          <a:noFill/>
        </p:spPr>
        <p:txBody>
          <a:bodyPr wrap="square" rtlCol="0">
            <a:spAutoFit/>
          </a:bodyPr>
          <a:lstStyle/>
          <a:p>
            <a:pPr algn="ctr"/>
            <a:r>
              <a:rPr lang="en-US" sz="1200" dirty="0">
                <a:latin typeface="Arial" panose="020B0604020202020204" pitchFamily="34" charset="0"/>
                <a:cs typeface="Arial" panose="020B0604020202020204" pitchFamily="34" charset="0"/>
              </a:rPr>
              <a:t>p </a:t>
            </a:r>
            <a:r>
              <a:rPr lang="en-US" sz="1200" dirty="0" smtClean="0">
                <a:latin typeface="Arial" panose="020B0604020202020204" pitchFamily="34" charset="0"/>
                <a:cs typeface="Arial" panose="020B0604020202020204" pitchFamily="34" charset="0"/>
              </a:rPr>
              <a:t>= 0.007</a:t>
            </a:r>
            <a:endParaRPr lang="en-US" sz="1400" dirty="0"/>
          </a:p>
        </p:txBody>
      </p:sp>
      <p:sp>
        <p:nvSpPr>
          <p:cNvPr id="14" name="TextBox 13"/>
          <p:cNvSpPr txBox="1"/>
          <p:nvPr/>
        </p:nvSpPr>
        <p:spPr>
          <a:xfrm>
            <a:off x="873605" y="2971800"/>
            <a:ext cx="1512996" cy="492443"/>
          </a:xfrm>
          <a:prstGeom prst="rect">
            <a:avLst/>
          </a:prstGeom>
          <a:noFill/>
        </p:spPr>
        <p:txBody>
          <a:bodyPr wrap="square" rtlCol="0">
            <a:spAutoFit/>
          </a:bodyPr>
          <a:lstStyle/>
          <a:p>
            <a:pPr algn="ctr"/>
            <a:r>
              <a:rPr lang="en-US" sz="1200" dirty="0">
                <a:latin typeface="Arial" panose="020B0604020202020204" pitchFamily="34" charset="0"/>
                <a:cs typeface="Arial" panose="020B0604020202020204" pitchFamily="34" charset="0"/>
              </a:rPr>
              <a:t>p </a:t>
            </a:r>
            <a:r>
              <a:rPr lang="en-US" sz="1200" dirty="0" smtClean="0">
                <a:latin typeface="Arial" panose="020B0604020202020204" pitchFamily="34" charset="0"/>
                <a:cs typeface="Arial" panose="020B0604020202020204" pitchFamily="34" charset="0"/>
              </a:rPr>
              <a:t>= 0.218</a:t>
            </a:r>
            <a:endParaRPr lang="en-US" sz="1200" dirty="0">
              <a:latin typeface="Arial" panose="020B0604020202020204" pitchFamily="34" charset="0"/>
              <a:cs typeface="Arial" panose="020B0604020202020204" pitchFamily="34" charset="0"/>
            </a:endParaRPr>
          </a:p>
          <a:p>
            <a:pPr algn="ctr"/>
            <a:endParaRPr lang="en-US" sz="1400" dirty="0"/>
          </a:p>
        </p:txBody>
      </p:sp>
      <p:sp>
        <p:nvSpPr>
          <p:cNvPr id="15" name="TextBox 14"/>
          <p:cNvSpPr txBox="1"/>
          <p:nvPr/>
        </p:nvSpPr>
        <p:spPr>
          <a:xfrm>
            <a:off x="1686934" y="1143000"/>
            <a:ext cx="1467068" cy="400110"/>
          </a:xfrm>
          <a:prstGeom prst="rect">
            <a:avLst/>
          </a:prstGeom>
          <a:noFill/>
        </p:spPr>
        <p:txBody>
          <a:bodyPr wrap="none" rtlCol="0">
            <a:spAutoFit/>
          </a:bodyPr>
          <a:lstStyle/>
          <a:p>
            <a:pPr algn="ctr"/>
            <a:r>
              <a:rPr lang="en-US" sz="2000" b="1" dirty="0" smtClean="0">
                <a:latin typeface="Arial" panose="020B0604020202020204" pitchFamily="34" charset="0"/>
                <a:cs typeface="Arial" panose="020B0604020202020204" pitchFamily="34" charset="0"/>
              </a:rPr>
              <a:t>Heart Rate</a:t>
            </a:r>
          </a:p>
        </p:txBody>
      </p:sp>
      <p:cxnSp>
        <p:nvCxnSpPr>
          <p:cNvPr id="16" name="Straight Connector 15"/>
          <p:cNvCxnSpPr/>
          <p:nvPr/>
        </p:nvCxnSpPr>
        <p:spPr>
          <a:xfrm>
            <a:off x="2091474" y="4148417"/>
            <a:ext cx="205444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 name="Object 6"/>
          <p:cNvGraphicFramePr>
            <a:graphicFrameLocks noChangeAspect="1"/>
          </p:cNvGraphicFramePr>
          <p:nvPr>
            <p:extLst>
              <p:ext uri="{D42A27DB-BD31-4B8C-83A1-F6EECF244321}">
                <p14:modId xmlns:p14="http://schemas.microsoft.com/office/powerpoint/2010/main" val="953881272"/>
              </p:ext>
            </p:extLst>
          </p:nvPr>
        </p:nvGraphicFramePr>
        <p:xfrm>
          <a:off x="4419600" y="660400"/>
          <a:ext cx="4641850" cy="4064000"/>
        </p:xfrm>
        <a:graphic>
          <a:graphicData uri="http://schemas.openxmlformats.org/presentationml/2006/ole">
            <mc:AlternateContent xmlns:mc="http://schemas.openxmlformats.org/markup-compatibility/2006">
              <mc:Choice xmlns:v="urn:schemas-microsoft-com:vml" Requires="v">
                <p:oleObj spid="_x0000_s4611" name="SPW 12.0 Graph" r:id="rId6" imgW="9700314" imgH="8493357" progId="SigmaPlotGraphicObject.11">
                  <p:embed/>
                </p:oleObj>
              </mc:Choice>
              <mc:Fallback>
                <p:oleObj name="SPW 12.0 Graph" r:id="rId6" imgW="9700314" imgH="8493357" progId="SigmaPlotGraphicObject.11">
                  <p:embed/>
                  <p:pic>
                    <p:nvPicPr>
                      <p:cNvPr id="0" name=""/>
                      <p:cNvPicPr/>
                      <p:nvPr/>
                    </p:nvPicPr>
                    <p:blipFill>
                      <a:blip r:embed="rId7"/>
                      <a:stretch>
                        <a:fillRect/>
                      </a:stretch>
                    </p:blipFill>
                    <p:spPr>
                      <a:xfrm>
                        <a:off x="4419600" y="660400"/>
                        <a:ext cx="4641850" cy="4064000"/>
                      </a:xfrm>
                      <a:prstGeom prst="rect">
                        <a:avLst/>
                      </a:prstGeom>
                    </p:spPr>
                  </p:pic>
                </p:oleObj>
              </mc:Fallback>
            </mc:AlternateContent>
          </a:graphicData>
        </a:graphic>
      </p:graphicFrame>
      <p:sp>
        <p:nvSpPr>
          <p:cNvPr id="18" name="TextBox 17"/>
          <p:cNvSpPr txBox="1"/>
          <p:nvPr/>
        </p:nvSpPr>
        <p:spPr>
          <a:xfrm>
            <a:off x="6461255" y="1143000"/>
            <a:ext cx="1555490" cy="400110"/>
          </a:xfrm>
          <a:prstGeom prst="rect">
            <a:avLst/>
          </a:prstGeom>
          <a:noFill/>
        </p:spPr>
        <p:txBody>
          <a:bodyPr wrap="none" rtlCol="0">
            <a:spAutoFit/>
          </a:bodyPr>
          <a:lstStyle/>
          <a:p>
            <a:pPr algn="ctr"/>
            <a:r>
              <a:rPr lang="en-US" sz="2000" b="1" dirty="0" smtClean="0">
                <a:latin typeface="Arial" panose="020B0604020202020204" pitchFamily="34" charset="0"/>
                <a:cs typeface="Arial" panose="020B0604020202020204" pitchFamily="34" charset="0"/>
              </a:rPr>
              <a:t>NT-proBNP</a:t>
            </a:r>
          </a:p>
        </p:txBody>
      </p:sp>
      <p:sp>
        <p:nvSpPr>
          <p:cNvPr id="19" name="TextBox 18"/>
          <p:cNvSpPr txBox="1"/>
          <p:nvPr/>
        </p:nvSpPr>
        <p:spPr>
          <a:xfrm>
            <a:off x="7644652" y="3906615"/>
            <a:ext cx="1512996" cy="276999"/>
          </a:xfrm>
          <a:prstGeom prst="rect">
            <a:avLst/>
          </a:prstGeom>
          <a:noFill/>
        </p:spPr>
        <p:txBody>
          <a:bodyPr wrap="square" rtlCol="0">
            <a:spAutoFit/>
          </a:bodyPr>
          <a:lstStyle/>
          <a:p>
            <a:pPr algn="ctr"/>
            <a:r>
              <a:rPr lang="en-US" sz="1200" dirty="0">
                <a:latin typeface="Arial" panose="020B0604020202020204" pitchFamily="34" charset="0"/>
                <a:cs typeface="Arial" panose="020B0604020202020204" pitchFamily="34" charset="0"/>
              </a:rPr>
              <a:t>p </a:t>
            </a:r>
            <a:r>
              <a:rPr lang="en-US" sz="1200" dirty="0" smtClean="0">
                <a:latin typeface="Arial" panose="020B0604020202020204" pitchFamily="34" charset="0"/>
                <a:cs typeface="Arial" panose="020B0604020202020204" pitchFamily="34" charset="0"/>
              </a:rPr>
              <a:t>= 0.007</a:t>
            </a:r>
            <a:endParaRPr lang="en-US" sz="1400" dirty="0"/>
          </a:p>
        </p:txBody>
      </p:sp>
      <p:sp>
        <p:nvSpPr>
          <p:cNvPr id="21" name="TextBox 20"/>
          <p:cNvSpPr txBox="1"/>
          <p:nvPr/>
        </p:nvSpPr>
        <p:spPr>
          <a:xfrm>
            <a:off x="5486400" y="3657600"/>
            <a:ext cx="1512996" cy="492443"/>
          </a:xfrm>
          <a:prstGeom prst="rect">
            <a:avLst/>
          </a:prstGeom>
          <a:noFill/>
        </p:spPr>
        <p:txBody>
          <a:bodyPr wrap="square" rtlCol="0">
            <a:spAutoFit/>
          </a:bodyPr>
          <a:lstStyle/>
          <a:p>
            <a:pPr algn="ctr"/>
            <a:r>
              <a:rPr lang="en-US" sz="1200" dirty="0">
                <a:latin typeface="Arial" panose="020B0604020202020204" pitchFamily="34" charset="0"/>
                <a:cs typeface="Arial" panose="020B0604020202020204" pitchFamily="34" charset="0"/>
              </a:rPr>
              <a:t>p </a:t>
            </a:r>
            <a:r>
              <a:rPr lang="en-US" sz="1200" dirty="0" smtClean="0">
                <a:latin typeface="Arial" panose="020B0604020202020204" pitchFamily="34" charset="0"/>
                <a:cs typeface="Arial" panose="020B0604020202020204" pitchFamily="34" charset="0"/>
              </a:rPr>
              <a:t>= 0.021</a:t>
            </a:r>
            <a:endParaRPr lang="en-US" sz="1200" dirty="0">
              <a:latin typeface="Arial" panose="020B0604020202020204" pitchFamily="34" charset="0"/>
              <a:cs typeface="Arial" panose="020B0604020202020204" pitchFamily="34" charset="0"/>
            </a:endParaRPr>
          </a:p>
          <a:p>
            <a:pPr algn="ctr"/>
            <a:endParaRPr lang="en-US" sz="1400" dirty="0"/>
          </a:p>
        </p:txBody>
      </p:sp>
      <p:cxnSp>
        <p:nvCxnSpPr>
          <p:cNvPr id="22" name="Straight Connector 21"/>
          <p:cNvCxnSpPr/>
          <p:nvPr/>
        </p:nvCxnSpPr>
        <p:spPr>
          <a:xfrm>
            <a:off x="6663474" y="4180820"/>
            <a:ext cx="205444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02585" y="4326358"/>
            <a:ext cx="742040" cy="261610"/>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Placebo</a:t>
            </a:r>
            <a:endParaRPr lang="en-US" sz="1100" dirty="0">
              <a:latin typeface="Arial" panose="020B0604020202020204" pitchFamily="34" charset="0"/>
              <a:cs typeface="Arial" panose="020B0604020202020204" pitchFamily="34" charset="0"/>
            </a:endParaRPr>
          </a:p>
        </p:txBody>
      </p:sp>
      <p:sp>
        <p:nvSpPr>
          <p:cNvPr id="20" name="TextBox 19"/>
          <p:cNvSpPr txBox="1"/>
          <p:nvPr/>
        </p:nvSpPr>
        <p:spPr>
          <a:xfrm>
            <a:off x="5115380" y="4340302"/>
            <a:ext cx="742040" cy="261610"/>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Placebo</a:t>
            </a:r>
            <a:endParaRPr lang="en-US" sz="1100" dirty="0">
              <a:latin typeface="Arial" panose="020B0604020202020204" pitchFamily="34" charset="0"/>
              <a:cs typeface="Arial" panose="020B0604020202020204" pitchFamily="34" charset="0"/>
            </a:endParaRPr>
          </a:p>
        </p:txBody>
      </p:sp>
      <p:sp>
        <p:nvSpPr>
          <p:cNvPr id="23" name="TextBox 22"/>
          <p:cNvSpPr txBox="1"/>
          <p:nvPr/>
        </p:nvSpPr>
        <p:spPr>
          <a:xfrm>
            <a:off x="1244625" y="4326468"/>
            <a:ext cx="742040" cy="261610"/>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25 mg</a:t>
            </a:r>
            <a:endParaRPr lang="en-US" sz="1100" dirty="0">
              <a:latin typeface="Arial" panose="020B0604020202020204" pitchFamily="34" charset="0"/>
              <a:cs typeface="Arial" panose="020B0604020202020204" pitchFamily="34" charset="0"/>
            </a:endParaRPr>
          </a:p>
        </p:txBody>
      </p:sp>
      <p:sp>
        <p:nvSpPr>
          <p:cNvPr id="24" name="TextBox 23"/>
          <p:cNvSpPr txBox="1"/>
          <p:nvPr/>
        </p:nvSpPr>
        <p:spPr>
          <a:xfrm>
            <a:off x="5826234" y="4330481"/>
            <a:ext cx="742040" cy="261610"/>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25 mg</a:t>
            </a:r>
            <a:endParaRPr lang="en-US" sz="1100" dirty="0">
              <a:latin typeface="Arial" panose="020B0604020202020204" pitchFamily="34" charset="0"/>
              <a:cs typeface="Arial" panose="020B0604020202020204" pitchFamily="34" charset="0"/>
            </a:endParaRPr>
          </a:p>
        </p:txBody>
      </p:sp>
      <p:sp>
        <p:nvSpPr>
          <p:cNvPr id="25" name="TextBox 24"/>
          <p:cNvSpPr txBox="1"/>
          <p:nvPr/>
        </p:nvSpPr>
        <p:spPr>
          <a:xfrm>
            <a:off x="1815174" y="4241719"/>
            <a:ext cx="1035174" cy="430887"/>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25 mg</a:t>
            </a:r>
          </a:p>
          <a:p>
            <a:pPr algn="ctr"/>
            <a:r>
              <a:rPr lang="en-US" sz="1100" dirty="0" smtClean="0">
                <a:latin typeface="Arial" panose="020B0604020202020204" pitchFamily="34" charset="0"/>
                <a:cs typeface="Arial" panose="020B0604020202020204" pitchFamily="34" charset="0"/>
              </a:rPr>
              <a:t>(no titration)</a:t>
            </a:r>
            <a:endParaRPr lang="en-US" sz="1100" dirty="0">
              <a:latin typeface="Arial" panose="020B0604020202020204" pitchFamily="34" charset="0"/>
              <a:cs typeface="Arial" panose="020B0604020202020204" pitchFamily="34" charset="0"/>
            </a:endParaRPr>
          </a:p>
        </p:txBody>
      </p:sp>
      <p:sp>
        <p:nvSpPr>
          <p:cNvPr id="26" name="TextBox 25"/>
          <p:cNvSpPr txBox="1"/>
          <p:nvPr/>
        </p:nvSpPr>
        <p:spPr>
          <a:xfrm>
            <a:off x="6481809" y="4309972"/>
            <a:ext cx="1035174" cy="430887"/>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25 mg</a:t>
            </a:r>
          </a:p>
          <a:p>
            <a:pPr algn="ctr"/>
            <a:r>
              <a:rPr lang="en-US" sz="1100" dirty="0" smtClean="0">
                <a:latin typeface="Arial" panose="020B0604020202020204" pitchFamily="34" charset="0"/>
                <a:cs typeface="Arial" panose="020B0604020202020204" pitchFamily="34" charset="0"/>
              </a:rPr>
              <a:t>(no titration)</a:t>
            </a:r>
            <a:endParaRPr lang="en-US" sz="1100" dirty="0">
              <a:latin typeface="Arial" panose="020B0604020202020204" pitchFamily="34" charset="0"/>
              <a:cs typeface="Arial" panose="020B0604020202020204" pitchFamily="34" charset="0"/>
            </a:endParaRPr>
          </a:p>
        </p:txBody>
      </p:sp>
      <p:sp>
        <p:nvSpPr>
          <p:cNvPr id="27" name="TextBox 26"/>
          <p:cNvSpPr txBox="1"/>
          <p:nvPr/>
        </p:nvSpPr>
        <p:spPr>
          <a:xfrm>
            <a:off x="2601110" y="4340302"/>
            <a:ext cx="1035174" cy="261610"/>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25 </a:t>
            </a:r>
            <a:r>
              <a:rPr lang="en-US" sz="1100" dirty="0" smtClean="0">
                <a:latin typeface="Arial" panose="020B0604020202020204" pitchFamily="34" charset="0"/>
                <a:cs typeface="Arial" panose="020B0604020202020204" pitchFamily="34" charset="0"/>
                <a:sym typeface="Wingdings" panose="05000000000000000000" pitchFamily="2" charset="2"/>
              </a:rPr>
              <a:t> 50 m</a:t>
            </a:r>
            <a:r>
              <a:rPr lang="en-US" sz="1100" dirty="0" smtClean="0">
                <a:latin typeface="Arial" panose="020B0604020202020204" pitchFamily="34" charset="0"/>
                <a:cs typeface="Arial" panose="020B0604020202020204" pitchFamily="34" charset="0"/>
              </a:rPr>
              <a:t>g</a:t>
            </a:r>
          </a:p>
        </p:txBody>
      </p:sp>
      <p:sp>
        <p:nvSpPr>
          <p:cNvPr id="28" name="TextBox 27"/>
          <p:cNvSpPr txBox="1"/>
          <p:nvPr/>
        </p:nvSpPr>
        <p:spPr>
          <a:xfrm>
            <a:off x="7194426" y="4360804"/>
            <a:ext cx="1035174" cy="261610"/>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25 </a:t>
            </a:r>
            <a:r>
              <a:rPr lang="en-US" sz="1100" dirty="0" smtClean="0">
                <a:latin typeface="Arial" panose="020B0604020202020204" pitchFamily="34" charset="0"/>
                <a:cs typeface="Arial" panose="020B0604020202020204" pitchFamily="34" charset="0"/>
                <a:sym typeface="Wingdings" panose="05000000000000000000" pitchFamily="2" charset="2"/>
              </a:rPr>
              <a:t> 50 m</a:t>
            </a:r>
            <a:r>
              <a:rPr lang="en-US" sz="1100" dirty="0" smtClean="0">
                <a:latin typeface="Arial" panose="020B0604020202020204" pitchFamily="34" charset="0"/>
                <a:cs typeface="Arial" panose="020B0604020202020204" pitchFamily="34" charset="0"/>
              </a:rPr>
              <a:t>g</a:t>
            </a:r>
          </a:p>
        </p:txBody>
      </p:sp>
      <p:sp>
        <p:nvSpPr>
          <p:cNvPr id="29" name="TextBox 28"/>
          <p:cNvSpPr txBox="1"/>
          <p:nvPr/>
        </p:nvSpPr>
        <p:spPr>
          <a:xfrm>
            <a:off x="3334804" y="4363475"/>
            <a:ext cx="1035174" cy="430887"/>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All PK</a:t>
            </a:r>
          </a:p>
          <a:p>
            <a:pPr algn="ctr"/>
            <a:r>
              <a:rPr lang="en-US" sz="1100" dirty="0" smtClean="0">
                <a:latin typeface="Arial" panose="020B0604020202020204" pitchFamily="34" charset="0"/>
                <a:cs typeface="Arial" panose="020B0604020202020204" pitchFamily="34" charset="0"/>
              </a:rPr>
              <a:t>Titration</a:t>
            </a:r>
          </a:p>
        </p:txBody>
      </p:sp>
      <p:sp>
        <p:nvSpPr>
          <p:cNvPr id="30" name="TextBox 29"/>
          <p:cNvSpPr txBox="1"/>
          <p:nvPr/>
        </p:nvSpPr>
        <p:spPr>
          <a:xfrm>
            <a:off x="7922719" y="4355417"/>
            <a:ext cx="1035174" cy="430887"/>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All PK</a:t>
            </a:r>
            <a:endParaRPr lang="en-US" sz="1100" dirty="0">
              <a:latin typeface="Arial" panose="020B0604020202020204" pitchFamily="34" charset="0"/>
              <a:cs typeface="Arial" panose="020B0604020202020204" pitchFamily="34" charset="0"/>
            </a:endParaRPr>
          </a:p>
          <a:p>
            <a:pPr algn="ctr"/>
            <a:r>
              <a:rPr lang="en-US" sz="1100" dirty="0" smtClean="0">
                <a:latin typeface="Arial" panose="020B0604020202020204" pitchFamily="34" charset="0"/>
                <a:cs typeface="Arial" panose="020B0604020202020204" pitchFamily="34" charset="0"/>
              </a:rPr>
              <a:t>Titration</a:t>
            </a:r>
          </a:p>
        </p:txBody>
      </p:sp>
      <p:sp>
        <p:nvSpPr>
          <p:cNvPr id="31" name="Title 1"/>
          <p:cNvSpPr txBox="1">
            <a:spLocks/>
          </p:cNvSpPr>
          <p:nvPr/>
        </p:nvSpPr>
        <p:spPr>
          <a:xfrm>
            <a:off x="1066800" y="15240"/>
            <a:ext cx="72390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prstClr val="black"/>
                </a:solidFill>
                <a:latin typeface="Arial" panose="020B0604020202020204" pitchFamily="34" charset="0"/>
                <a:cs typeface="Arial" panose="020B0604020202020204" pitchFamily="34" charset="0"/>
              </a:rPr>
              <a:t>Efficacy of OM</a:t>
            </a:r>
            <a:endParaRPr lang="en-US" sz="3200" b="1" baseline="30000" dirty="0">
              <a:solidFill>
                <a:prstClr val="black"/>
              </a:solidFill>
              <a:latin typeface="Arial" panose="020B0604020202020204" pitchFamily="34" charset="0"/>
              <a:cs typeface="Arial" panose="020B0604020202020204" pitchFamily="34" charset="0"/>
            </a:endParaRPr>
          </a:p>
        </p:txBody>
      </p:sp>
      <p:pic>
        <p:nvPicPr>
          <p:cNvPr id="32" name="Picture 31"/>
          <p:cNvPicPr>
            <a:picLocks noChangeAspect="1" noChangeArrowheads="1"/>
          </p:cNvPicPr>
          <p:nvPr/>
        </p:nvPicPr>
        <p:blipFill>
          <a:blip r:embed="rId8" cstate="print"/>
          <a:srcRect/>
          <a:stretch>
            <a:fillRect/>
          </a:stretch>
        </p:blipFill>
        <p:spPr bwMode="auto">
          <a:xfrm>
            <a:off x="78001" y="64132"/>
            <a:ext cx="1484079" cy="554182"/>
          </a:xfrm>
          <a:prstGeom prst="rect">
            <a:avLst/>
          </a:prstGeom>
          <a:noFill/>
          <a:ln w="9525">
            <a:noFill/>
            <a:miter lim="800000"/>
            <a:headEnd/>
            <a:tailEnd/>
          </a:ln>
        </p:spPr>
      </p:pic>
    </p:spTree>
    <p:extLst>
      <p:ext uri="{BB962C8B-B14F-4D97-AF65-F5344CB8AC3E}">
        <p14:creationId xmlns:p14="http://schemas.microsoft.com/office/powerpoint/2010/main" val="304520675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9" name="Content Placeholder 3"/>
          <p:cNvGraphicFramePr>
            <a:graphicFrameLocks noGrp="1"/>
          </p:cNvGraphicFramePr>
          <p:nvPr>
            <p:ph idx="1"/>
            <p:extLst>
              <p:ext uri="{D42A27DB-BD31-4B8C-83A1-F6EECF244321}">
                <p14:modId xmlns:p14="http://schemas.microsoft.com/office/powerpoint/2010/main" val="1299339373"/>
              </p:ext>
            </p:extLst>
          </p:nvPr>
        </p:nvGraphicFramePr>
        <p:xfrm>
          <a:off x="143250" y="1150620"/>
          <a:ext cx="8924550" cy="4663440"/>
        </p:xfrm>
        <a:graphic>
          <a:graphicData uri="http://schemas.openxmlformats.org/drawingml/2006/table">
            <a:tbl>
              <a:tblPr firstRow="1" bandRow="1">
                <a:tableStyleId>{00A15C55-8517-42AA-B614-E9B94910E393}</a:tableStyleId>
              </a:tblPr>
              <a:tblGrid>
                <a:gridCol w="2645670"/>
                <a:gridCol w="1046480"/>
                <a:gridCol w="1046480"/>
                <a:gridCol w="1046480"/>
                <a:gridCol w="1046480"/>
                <a:gridCol w="1046480"/>
                <a:gridCol w="1046480"/>
              </a:tblGrid>
              <a:tr h="365760">
                <a:tc>
                  <a:txBody>
                    <a:bodyPr/>
                    <a:lstStyle/>
                    <a:p>
                      <a:pPr marL="0" marR="0">
                        <a:spcBef>
                          <a:spcPts val="0"/>
                        </a:spcBef>
                        <a:spcAft>
                          <a:spcPts val="0"/>
                        </a:spcAft>
                      </a:pPr>
                      <a:endParaRPr lang="en-GB" sz="1400" b="1" noProof="0" dirty="0">
                        <a:solidFill>
                          <a:schemeClr val="bg1"/>
                        </a:solidFill>
                        <a:effectLst/>
                        <a:latin typeface="Arial" panose="020B0604020202020204" pitchFamily="34" charset="0"/>
                        <a:ea typeface="Times New Roman"/>
                        <a:cs typeface="Arial" panose="020B0604020202020204" pitchFamily="34" charset="0"/>
                      </a:endParaRPr>
                    </a:p>
                  </a:txBody>
                  <a:tcPr marR="36362" marT="0" marB="91440" anchor="b">
                    <a:lnB w="38100" cap="flat" cmpd="sng" algn="ctr">
                      <a:solidFill>
                        <a:srgbClr val="403152"/>
                      </a:solidFill>
                      <a:prstDash val="solid"/>
                      <a:round/>
                      <a:headEnd type="none" w="med" len="med"/>
                      <a:tailEnd type="none" w="med" len="med"/>
                    </a:lnB>
                    <a:solidFill>
                      <a:schemeClr val="accent4">
                        <a:lumMod val="50000"/>
                      </a:schemeClr>
                    </a:solidFill>
                  </a:tcPr>
                </a:tc>
                <a:tc>
                  <a:txBody>
                    <a:bodyPr/>
                    <a:lstStyle/>
                    <a:p>
                      <a:pPr marL="0" marR="0" algn="ctr">
                        <a:spcBef>
                          <a:spcPts val="0"/>
                        </a:spcBef>
                        <a:spcAft>
                          <a:spcPts val="0"/>
                        </a:spcAft>
                      </a:pPr>
                      <a:endParaRPr lang="en-GB" sz="1600" b="1" noProof="0" dirty="0">
                        <a:effectLst/>
                        <a:latin typeface="Arial" panose="020B0604020202020204" pitchFamily="34" charset="0"/>
                        <a:ea typeface="Times New Roman"/>
                        <a:cs typeface="Arial" panose="020B0604020202020204" pitchFamily="34" charset="0"/>
                      </a:endParaRPr>
                    </a:p>
                  </a:txBody>
                  <a:tcPr marL="36362" marR="36362" marT="0" marB="91440" anchor="b">
                    <a:lnB w="38100" cap="flat" cmpd="sng" algn="ctr">
                      <a:solidFill>
                        <a:schemeClr val="bg1">
                          <a:lumMod val="50000"/>
                        </a:schemeClr>
                      </a:solidFill>
                      <a:prstDash val="solid"/>
                      <a:round/>
                      <a:headEnd type="none" w="med" len="med"/>
                      <a:tailEnd type="none" w="med" len="med"/>
                    </a:lnB>
                    <a:solidFill>
                      <a:schemeClr val="bg1">
                        <a:lumMod val="50000"/>
                      </a:schemeClr>
                    </a:solidFill>
                  </a:tcPr>
                </a:tc>
                <a:tc>
                  <a:txBody>
                    <a:bodyPr/>
                    <a:lstStyle/>
                    <a:p>
                      <a:pPr marL="0" marR="0" algn="ctr">
                        <a:spcBef>
                          <a:spcPts val="0"/>
                        </a:spcBef>
                        <a:spcAft>
                          <a:spcPts val="0"/>
                        </a:spcAft>
                      </a:pPr>
                      <a:endParaRPr lang="en-GB" sz="1600" b="1" noProof="0" dirty="0">
                        <a:effectLst/>
                        <a:latin typeface="Arial" panose="020B0604020202020204" pitchFamily="34" charset="0"/>
                        <a:ea typeface="Times New Roman"/>
                        <a:cs typeface="Arial" panose="020B0604020202020204" pitchFamily="34" charset="0"/>
                      </a:endParaRPr>
                    </a:p>
                  </a:txBody>
                  <a:tcPr marL="36362" marR="36362" marT="0" marB="91440" anchor="b">
                    <a:lnB w="38100" cap="flat" cmpd="sng" algn="ctr">
                      <a:solidFill>
                        <a:srgbClr val="A98BD9"/>
                      </a:solidFill>
                      <a:prstDash val="solid"/>
                      <a:round/>
                      <a:headEnd type="none" w="med" len="med"/>
                      <a:tailEnd type="none" w="med" len="med"/>
                    </a:lnB>
                    <a:solidFill>
                      <a:srgbClr val="A98BD9"/>
                    </a:solidFill>
                  </a:tcPr>
                </a:tc>
                <a:tc gridSpan="3">
                  <a:txBody>
                    <a:bodyPr/>
                    <a:lstStyle/>
                    <a:p>
                      <a:pPr marL="0" marR="0" algn="ctr">
                        <a:spcBef>
                          <a:spcPts val="0"/>
                        </a:spcBef>
                        <a:spcAft>
                          <a:spcPts val="0"/>
                        </a:spcAft>
                      </a:pPr>
                      <a:r>
                        <a:rPr lang="en-GB" sz="1600" b="1" noProof="0" dirty="0" smtClean="0">
                          <a:effectLst/>
                          <a:latin typeface="Arial" panose="020B0604020202020204" pitchFamily="34" charset="0"/>
                          <a:ea typeface="Times New Roman"/>
                          <a:cs typeface="Arial" panose="020B0604020202020204" pitchFamily="34" charset="0"/>
                        </a:rPr>
                        <a:t>PK-guided titration</a:t>
                      </a:r>
                      <a:r>
                        <a:rPr lang="en-GB" sz="1600" b="1" baseline="0" noProof="0" dirty="0" smtClean="0">
                          <a:effectLst/>
                          <a:latin typeface="Arial" panose="020B0604020202020204" pitchFamily="34" charset="0"/>
                          <a:ea typeface="Times New Roman"/>
                          <a:cs typeface="Arial" panose="020B0604020202020204" pitchFamily="34" charset="0"/>
                        </a:rPr>
                        <a:t> </a:t>
                      </a:r>
                      <a:r>
                        <a:rPr lang="en-GB" sz="1600" b="1" noProof="0" dirty="0" smtClean="0">
                          <a:effectLst/>
                          <a:latin typeface="Arial" panose="020B0604020202020204" pitchFamily="34" charset="0"/>
                          <a:ea typeface="Times New Roman"/>
                          <a:cs typeface="Arial" panose="020B0604020202020204" pitchFamily="34" charset="0"/>
                        </a:rPr>
                        <a:t>arm</a:t>
                      </a:r>
                      <a:endParaRPr lang="en-GB" sz="1600" b="1" noProof="0" dirty="0">
                        <a:effectLst/>
                        <a:latin typeface="Arial" panose="020B0604020202020204" pitchFamily="34" charset="0"/>
                        <a:ea typeface="Times New Roman"/>
                        <a:cs typeface="Arial" panose="020B0604020202020204" pitchFamily="34" charset="0"/>
                      </a:endParaRPr>
                    </a:p>
                  </a:txBody>
                  <a:tcPr marL="36362" marR="36362" marT="0" marB="91440" anchor="b">
                    <a:lnB w="38100" cap="flat" cmpd="sng" algn="ctr">
                      <a:solidFill>
                        <a:srgbClr val="714CB0"/>
                      </a:solidFill>
                      <a:prstDash val="solid"/>
                      <a:round/>
                      <a:headEnd type="none" w="med" len="med"/>
                      <a:tailEnd type="none" w="med" len="med"/>
                    </a:lnB>
                    <a:solidFill>
                      <a:srgbClr val="714CB0"/>
                    </a:solidFill>
                  </a:tcPr>
                </a:tc>
                <a:tc hMerge="1">
                  <a:txBody>
                    <a:bodyPr/>
                    <a:lstStyle/>
                    <a:p>
                      <a:pPr marL="0" marR="0" algn="ctr">
                        <a:spcBef>
                          <a:spcPts val="0"/>
                        </a:spcBef>
                        <a:spcAft>
                          <a:spcPts val="0"/>
                        </a:spcAft>
                      </a:pPr>
                      <a:endParaRPr lang="en-GB" sz="1400" noProof="0" dirty="0" smtClean="0">
                        <a:effectLst/>
                        <a:latin typeface="Arial" panose="020B0604020202020204" pitchFamily="34" charset="0"/>
                        <a:cs typeface="Arial" panose="020B0604020202020204" pitchFamily="34" charset="0"/>
                      </a:endParaRPr>
                    </a:p>
                  </a:txBody>
                  <a:tcPr marL="36362" marR="36362" marT="0" marB="91440" anchor="b">
                    <a:solidFill>
                      <a:srgbClr val="45155E"/>
                    </a:solidFill>
                  </a:tcPr>
                </a:tc>
                <a:tc hMerge="1">
                  <a:txBody>
                    <a:bodyPr/>
                    <a:lstStyle/>
                    <a:p>
                      <a:pPr marL="0" marR="0" algn="ctr">
                        <a:spcBef>
                          <a:spcPts val="0"/>
                        </a:spcBef>
                        <a:spcAft>
                          <a:spcPts val="0"/>
                        </a:spcAft>
                      </a:pPr>
                      <a:endParaRPr lang="en-GB" sz="1400" noProof="0" dirty="0" smtClean="0">
                        <a:effectLst/>
                        <a:latin typeface="Arial" panose="020B0604020202020204" pitchFamily="34" charset="0"/>
                        <a:cs typeface="Arial" panose="020B0604020202020204" pitchFamily="34" charset="0"/>
                      </a:endParaRPr>
                    </a:p>
                  </a:txBody>
                  <a:tcPr marL="36362" marR="36362" marT="0" marB="91440" anchor="b">
                    <a:solidFill>
                      <a:srgbClr val="2A0D39"/>
                    </a:solidFill>
                  </a:tcPr>
                </a:tc>
                <a:tc>
                  <a:txBody>
                    <a:bodyPr/>
                    <a:lstStyle/>
                    <a:p>
                      <a:pPr marL="0" marR="0" algn="ctr">
                        <a:spcBef>
                          <a:spcPts val="0"/>
                        </a:spcBef>
                        <a:spcAft>
                          <a:spcPts val="0"/>
                        </a:spcAft>
                      </a:pPr>
                      <a:endParaRPr lang="en-GB" sz="1600" b="1" noProof="0" dirty="0">
                        <a:effectLst/>
                        <a:latin typeface="Arial" panose="020B0604020202020204" pitchFamily="34" charset="0"/>
                        <a:ea typeface="Times New Roman"/>
                        <a:cs typeface="Arial" panose="020B0604020202020204" pitchFamily="34" charset="0"/>
                      </a:endParaRPr>
                    </a:p>
                  </a:txBody>
                  <a:tcPr marL="36362" marR="36362" marT="0" marB="91440" anchor="b">
                    <a:lnB w="38100" cap="flat" cmpd="sng" algn="ctr">
                      <a:solidFill>
                        <a:srgbClr val="9999FF"/>
                      </a:solidFill>
                      <a:prstDash val="solid"/>
                      <a:round/>
                      <a:headEnd type="none" w="med" len="med"/>
                      <a:tailEnd type="none" w="med" len="med"/>
                    </a:lnB>
                    <a:solidFill>
                      <a:srgbClr val="9999FF"/>
                    </a:solidFill>
                  </a:tcPr>
                </a:tc>
              </a:tr>
              <a:tr h="548640">
                <a:tc>
                  <a:txBody>
                    <a:bodyPr/>
                    <a:lstStyle/>
                    <a:p>
                      <a:pPr marL="0" marR="0" indent="0">
                        <a:spcBef>
                          <a:spcPts val="0"/>
                        </a:spcBef>
                        <a:spcAft>
                          <a:spcPts val="0"/>
                        </a:spcAft>
                      </a:pPr>
                      <a:r>
                        <a:rPr lang="en-GB" sz="1600" b="1" noProof="0" dirty="0" smtClean="0">
                          <a:solidFill>
                            <a:schemeClr val="bg1"/>
                          </a:solidFill>
                          <a:effectLst/>
                          <a:latin typeface="Arial" panose="020B0604020202020204" pitchFamily="34" charset="0"/>
                          <a:ea typeface="Times New Roman"/>
                          <a:cs typeface="Arial" panose="020B0604020202020204" pitchFamily="34" charset="0"/>
                        </a:rPr>
                        <a:t>n</a:t>
                      </a:r>
                      <a:r>
                        <a:rPr lang="en-GB" sz="1600" b="1" baseline="0" noProof="0" dirty="0" smtClean="0">
                          <a:solidFill>
                            <a:schemeClr val="bg1"/>
                          </a:solidFill>
                          <a:effectLst/>
                          <a:latin typeface="Arial" panose="020B0604020202020204" pitchFamily="34" charset="0"/>
                          <a:ea typeface="Times New Roman"/>
                          <a:cs typeface="Arial" panose="020B0604020202020204" pitchFamily="34" charset="0"/>
                        </a:rPr>
                        <a:t> (%)</a:t>
                      </a:r>
                      <a:endParaRPr lang="en-GB" sz="1600" b="1" noProof="0" dirty="0">
                        <a:solidFill>
                          <a:schemeClr val="bg1"/>
                        </a:solidFill>
                        <a:effectLst/>
                        <a:latin typeface="Arial" panose="020B0604020202020204" pitchFamily="34" charset="0"/>
                        <a:ea typeface="Times New Roman"/>
                        <a:cs typeface="Arial" panose="020B0604020202020204" pitchFamily="34" charset="0"/>
                      </a:endParaRPr>
                    </a:p>
                  </a:txBody>
                  <a:tcPr marR="36362" marT="0" marB="91440" anchor="b">
                    <a:lnT w="38100" cap="flat" cmpd="sng" algn="ctr">
                      <a:solidFill>
                        <a:srgbClr val="403152"/>
                      </a:solidFill>
                      <a:prstDash val="solid"/>
                      <a:round/>
                      <a:headEnd type="none" w="med" len="med"/>
                      <a:tailEnd type="none" w="med" len="med"/>
                    </a:lnT>
                    <a:solidFill>
                      <a:srgbClr val="403152"/>
                    </a:solidFill>
                  </a:tcPr>
                </a:tc>
                <a:tc>
                  <a:txBody>
                    <a:bodyPr/>
                    <a:lstStyle/>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Placebo</a:t>
                      </a:r>
                      <a:br>
                        <a:rPr lang="en-GB" sz="1600" b="1" noProof="0" dirty="0" smtClean="0">
                          <a:solidFill>
                            <a:schemeClr val="bg1"/>
                          </a:solidFill>
                          <a:effectLst/>
                          <a:latin typeface="Arial" panose="020B0604020202020204" pitchFamily="34" charset="0"/>
                          <a:cs typeface="Arial" panose="020B0604020202020204" pitchFamily="34" charset="0"/>
                        </a:rPr>
                      </a:br>
                      <a:r>
                        <a:rPr lang="en-GB" sz="1600" b="1" noProof="0" dirty="0" smtClean="0">
                          <a:solidFill>
                            <a:schemeClr val="bg1"/>
                          </a:solidFill>
                          <a:effectLst/>
                          <a:latin typeface="Arial" panose="020B0604020202020204" pitchFamily="34" charset="0"/>
                          <a:cs typeface="Arial" panose="020B0604020202020204" pitchFamily="34" charset="0"/>
                        </a:rPr>
                        <a:t> (n = 149)</a:t>
                      </a:r>
                      <a:endParaRPr lang="en-GB" sz="1600" b="1" noProof="0" dirty="0">
                        <a:solidFill>
                          <a:schemeClr val="bg1"/>
                        </a:solidFill>
                        <a:effectLst/>
                        <a:latin typeface="Arial" panose="020B0604020202020204" pitchFamily="34" charset="0"/>
                        <a:ea typeface="Times New Roman"/>
                        <a:cs typeface="Arial" panose="020B0604020202020204" pitchFamily="34" charset="0"/>
                      </a:endParaRPr>
                    </a:p>
                  </a:txBody>
                  <a:tcPr marL="36362" marR="36362" marT="0" marB="91440" anchor="b">
                    <a:lnT w="38100" cap="flat" cmpd="sng" algn="ctr">
                      <a:solidFill>
                        <a:schemeClr val="bg1">
                          <a:lumMod val="50000"/>
                        </a:schemeClr>
                      </a:solidFill>
                      <a:prstDash val="solid"/>
                      <a:round/>
                      <a:headEnd type="none" w="med" len="med"/>
                      <a:tailEnd type="none" w="med" len="med"/>
                    </a:lnT>
                    <a:solidFill>
                      <a:schemeClr val="bg1">
                        <a:lumMod val="50000"/>
                      </a:schemeClr>
                    </a:solidFill>
                  </a:tcPr>
                </a:tc>
                <a:tc>
                  <a:txBody>
                    <a:bodyPr/>
                    <a:lstStyle/>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25 mg</a:t>
                      </a:r>
                    </a:p>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 (n = 150)</a:t>
                      </a:r>
                      <a:endParaRPr lang="en-GB" sz="1600" b="1" noProof="0" dirty="0">
                        <a:solidFill>
                          <a:schemeClr val="bg1"/>
                        </a:solidFill>
                        <a:effectLst/>
                        <a:latin typeface="Arial" panose="020B0604020202020204" pitchFamily="34" charset="0"/>
                        <a:ea typeface="Times New Roman"/>
                        <a:cs typeface="Arial" panose="020B0604020202020204" pitchFamily="34" charset="0"/>
                      </a:endParaRPr>
                    </a:p>
                  </a:txBody>
                  <a:tcPr marL="36362" marR="36362" marT="0" marB="91440" anchor="b">
                    <a:lnT w="38100" cap="flat" cmpd="sng" algn="ctr">
                      <a:solidFill>
                        <a:srgbClr val="A98BD9"/>
                      </a:solidFill>
                      <a:prstDash val="solid"/>
                      <a:round/>
                      <a:headEnd type="none" w="med" len="med"/>
                      <a:tailEnd type="none" w="med" len="med"/>
                    </a:lnT>
                    <a:solidFill>
                      <a:srgbClr val="A98BD9"/>
                    </a:solidFill>
                  </a:tcPr>
                </a:tc>
                <a:tc>
                  <a:txBody>
                    <a:bodyPr/>
                    <a:lstStyle/>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25 mg </a:t>
                      </a:r>
                    </a:p>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(n = 58)</a:t>
                      </a:r>
                      <a:endParaRPr lang="en-GB" sz="1600" b="1" noProof="0" dirty="0">
                        <a:solidFill>
                          <a:schemeClr val="bg1"/>
                        </a:solidFill>
                        <a:effectLst/>
                        <a:latin typeface="Arial" panose="020B0604020202020204" pitchFamily="34" charset="0"/>
                        <a:ea typeface="Times New Roman"/>
                        <a:cs typeface="Arial" panose="020B0604020202020204" pitchFamily="34" charset="0"/>
                      </a:endParaRPr>
                    </a:p>
                  </a:txBody>
                  <a:tcPr marL="36362" marR="36362" marT="0" marB="91440" anchor="b">
                    <a:lnT w="38100" cap="flat" cmpd="sng" algn="ctr">
                      <a:solidFill>
                        <a:srgbClr val="714CB0"/>
                      </a:solidFill>
                      <a:prstDash val="solid"/>
                      <a:round/>
                      <a:headEnd type="none" w="med" len="med"/>
                      <a:tailEnd type="none" w="med" len="med"/>
                    </a:lnT>
                    <a:solidFill>
                      <a:srgbClr val="714CB0"/>
                    </a:solidFill>
                  </a:tcPr>
                </a:tc>
                <a:tc>
                  <a:txBody>
                    <a:bodyPr/>
                    <a:lstStyle/>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50 mg  </a:t>
                      </a:r>
                    </a:p>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(n</a:t>
                      </a:r>
                      <a:r>
                        <a:rPr lang="en-GB" sz="1600" b="1" baseline="0" noProof="0" dirty="0" smtClean="0">
                          <a:solidFill>
                            <a:schemeClr val="bg1"/>
                          </a:solidFill>
                          <a:effectLst/>
                          <a:latin typeface="Arial" panose="020B0604020202020204" pitchFamily="34" charset="0"/>
                          <a:cs typeface="Arial" panose="020B0604020202020204" pitchFamily="34" charset="0"/>
                        </a:rPr>
                        <a:t> = 78)</a:t>
                      </a:r>
                      <a:r>
                        <a:rPr lang="en-GB" sz="1600" b="1" noProof="0" dirty="0" smtClean="0">
                          <a:solidFill>
                            <a:schemeClr val="bg1"/>
                          </a:solidFill>
                          <a:effectLst/>
                          <a:latin typeface="Arial" panose="020B0604020202020204" pitchFamily="34" charset="0"/>
                          <a:cs typeface="Arial" panose="020B0604020202020204" pitchFamily="34" charset="0"/>
                        </a:rPr>
                        <a:t>         </a:t>
                      </a:r>
                    </a:p>
                  </a:txBody>
                  <a:tcPr marL="36362" marR="36362" marT="0" marB="91440" anchor="b">
                    <a:lnT w="38100" cap="flat" cmpd="sng" algn="ctr">
                      <a:solidFill>
                        <a:srgbClr val="45155E"/>
                      </a:solidFill>
                      <a:prstDash val="solid"/>
                      <a:round/>
                      <a:headEnd type="none" w="med" len="med"/>
                      <a:tailEnd type="none" w="med" len="med"/>
                    </a:lnT>
                    <a:solidFill>
                      <a:srgbClr val="45155E"/>
                    </a:solidFill>
                  </a:tcPr>
                </a:tc>
                <a:tc>
                  <a:txBody>
                    <a:bodyPr/>
                    <a:lstStyle/>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All PK Titration </a:t>
                      </a:r>
                    </a:p>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(n = 146)</a:t>
                      </a:r>
                      <a:r>
                        <a:rPr lang="en-GB" sz="1600" baseline="30000" noProof="0" dirty="0" smtClean="0">
                          <a:solidFill>
                            <a:schemeClr val="bg1"/>
                          </a:solidFill>
                          <a:effectLst/>
                          <a:latin typeface="Arial" panose="020B0604020202020204" pitchFamily="34" charset="0"/>
                          <a:cs typeface="Arial" panose="020B0604020202020204" pitchFamily="34" charset="0"/>
                        </a:rPr>
                        <a:t>a</a:t>
                      </a:r>
                      <a:endParaRPr lang="en-GB" sz="1600" b="1" noProof="0" dirty="0" smtClean="0">
                        <a:solidFill>
                          <a:schemeClr val="bg1"/>
                        </a:solidFill>
                        <a:effectLst/>
                        <a:latin typeface="Arial" panose="020B0604020202020204" pitchFamily="34" charset="0"/>
                        <a:cs typeface="Arial" panose="020B0604020202020204" pitchFamily="34" charset="0"/>
                      </a:endParaRPr>
                    </a:p>
                  </a:txBody>
                  <a:tcPr marL="36362" marR="36362" marT="0" marB="91440" anchor="b">
                    <a:lnT w="38100" cap="flat" cmpd="sng" algn="ctr">
                      <a:solidFill>
                        <a:srgbClr val="2A0D39"/>
                      </a:solidFill>
                      <a:prstDash val="solid"/>
                      <a:round/>
                      <a:headEnd type="none" w="med" len="med"/>
                      <a:tailEnd type="none" w="med" len="med"/>
                    </a:lnT>
                    <a:solidFill>
                      <a:srgbClr val="2A0D39"/>
                    </a:solidFill>
                  </a:tcPr>
                </a:tc>
                <a:tc>
                  <a:txBody>
                    <a:bodyPr/>
                    <a:lstStyle/>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Pooled OM </a:t>
                      </a:r>
                    </a:p>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(n = 296)</a:t>
                      </a:r>
                    </a:p>
                  </a:txBody>
                  <a:tcPr marL="36362" marR="36362" marT="0" marB="91440" anchor="b">
                    <a:lnT w="38100" cap="flat" cmpd="sng" algn="ctr">
                      <a:solidFill>
                        <a:srgbClr val="9999FF"/>
                      </a:solidFill>
                      <a:prstDash val="solid"/>
                      <a:round/>
                      <a:headEnd type="none" w="med" len="med"/>
                      <a:tailEnd type="none" w="med" len="med"/>
                    </a:lnT>
                    <a:solidFill>
                      <a:srgbClr val="9999FF"/>
                    </a:solidFill>
                  </a:tcPr>
                </a:tc>
              </a:tr>
              <a:tr h="36576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b="1" baseline="0" noProof="0" dirty="0" smtClean="0">
                          <a:solidFill>
                            <a:schemeClr val="bg1"/>
                          </a:solidFill>
                          <a:effectLst/>
                          <a:latin typeface="Arial" panose="020B0604020202020204" pitchFamily="34" charset="0"/>
                          <a:ea typeface="Times New Roman"/>
                          <a:cs typeface="Arial" panose="020B0604020202020204" pitchFamily="34" charset="0"/>
                        </a:rPr>
                        <a:t>Any AE</a:t>
                      </a:r>
                      <a:endParaRPr lang="en-GB" sz="1600" b="1" baseline="0" noProof="0" dirty="0">
                        <a:solidFill>
                          <a:schemeClr val="bg1"/>
                        </a:solidFill>
                        <a:effectLst/>
                        <a:latin typeface="Arial" panose="020B0604020202020204" pitchFamily="34" charset="0"/>
                        <a:ea typeface="Times New Roman"/>
                        <a:cs typeface="Arial" panose="020B0604020202020204" pitchFamily="34" charset="0"/>
                      </a:endParaRPr>
                    </a:p>
                  </a:txBody>
                  <a:tcPr marL="36362" marR="36362" marT="0" marB="0" anchor="ctr">
                    <a:solidFill>
                      <a:schemeClr val="accent4">
                        <a:lumMod val="50000"/>
                      </a:schemeClr>
                    </a:solidFill>
                  </a:tcP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91 (61)</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solidFill>
                      <a:srgbClr val="EDEAF0"/>
                    </a:solidFill>
                  </a:tcP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92 (61)</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solidFill>
                      <a:srgbClr val="EDEAF0"/>
                    </a:solidFill>
                  </a:tcP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35 (60)</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solidFill>
                      <a:srgbClr val="EDEAF0"/>
                    </a:solidFill>
                  </a:tcP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53 (68)</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solidFill>
                      <a:srgbClr val="EDEAF0"/>
                    </a:solidFill>
                  </a:tcP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95 (65)</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solidFill>
                      <a:srgbClr val="EDEAF0"/>
                    </a:solidFill>
                  </a:tcP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187 (63)</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solidFill>
                      <a:srgbClr val="EDEAF0"/>
                    </a:solidFill>
                  </a:tcPr>
                </a:tc>
              </a:tr>
              <a:tr h="365760">
                <a:tc>
                  <a:txBody>
                    <a:bodyPr/>
                    <a:lstStyle/>
                    <a:p>
                      <a:pPr marL="0" marR="0" indent="0">
                        <a:lnSpc>
                          <a:spcPct val="115000"/>
                        </a:lnSpc>
                        <a:spcBef>
                          <a:spcPts val="100"/>
                        </a:spcBef>
                        <a:spcAft>
                          <a:spcPts val="100"/>
                        </a:spcAft>
                      </a:pPr>
                      <a:r>
                        <a:rPr lang="en-US" sz="1600" b="1" dirty="0" smtClean="0">
                          <a:solidFill>
                            <a:schemeClr val="bg1"/>
                          </a:solidFill>
                          <a:effectLst/>
                          <a:latin typeface="Arial" panose="020B0604020202020204" pitchFamily="34" charset="0"/>
                          <a:ea typeface="Times New Roman"/>
                          <a:cs typeface="Arial" panose="020B0604020202020204" pitchFamily="34" charset="0"/>
                        </a:rPr>
                        <a:t>Most-common</a:t>
                      </a:r>
                      <a:r>
                        <a:rPr lang="en-US" sz="1600" b="1" baseline="30000" dirty="0" smtClean="0">
                          <a:solidFill>
                            <a:schemeClr val="bg1"/>
                          </a:solidFill>
                          <a:effectLst/>
                          <a:latin typeface="Arial" panose="020B0604020202020204" pitchFamily="34" charset="0"/>
                          <a:ea typeface="Times New Roman"/>
                          <a:cs typeface="Arial" panose="020B0604020202020204" pitchFamily="34" charset="0"/>
                        </a:rPr>
                        <a:t>b</a:t>
                      </a:r>
                      <a:endParaRPr lang="en-US" sz="1600" b="1" baseline="30000" dirty="0">
                        <a:solidFill>
                          <a:schemeClr val="bg1"/>
                        </a:solidFill>
                        <a:effectLst/>
                        <a:latin typeface="Arial" panose="020B0604020202020204" pitchFamily="34" charset="0"/>
                        <a:ea typeface="Times New Roman"/>
                        <a:cs typeface="Arial" panose="020B0604020202020204" pitchFamily="34" charset="0"/>
                      </a:endParaRPr>
                    </a:p>
                  </a:txBody>
                  <a:tcPr marL="12700" marR="12700" marT="0" marB="0" anchor="ctr">
                    <a:solidFill>
                      <a:schemeClr val="accent4">
                        <a:lumMod val="50000"/>
                      </a:schemeClr>
                    </a:solidFill>
                  </a:tcPr>
                </a:tc>
                <a:tc>
                  <a:txBody>
                    <a:bodyPr/>
                    <a:lstStyle/>
                    <a:p>
                      <a:pPr marL="0" marR="0" algn="ctr">
                        <a:lnSpc>
                          <a:spcPct val="115000"/>
                        </a:lnSpc>
                        <a:spcBef>
                          <a:spcPts val="100"/>
                        </a:spcBef>
                        <a:spcAft>
                          <a:spcPts val="100"/>
                        </a:spcAft>
                      </a:pP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r>
              <a:tr h="365760">
                <a:tc>
                  <a:txBody>
                    <a:bodyPr/>
                    <a:lstStyle/>
                    <a:p>
                      <a:pPr marL="0" marR="0" indent="230188">
                        <a:lnSpc>
                          <a:spcPct val="115000"/>
                        </a:lnSpc>
                        <a:spcBef>
                          <a:spcPts val="100"/>
                        </a:spcBef>
                        <a:spcAft>
                          <a:spcPts val="100"/>
                        </a:spcAft>
                      </a:pPr>
                      <a:r>
                        <a:rPr lang="en-US" sz="1600" dirty="0" smtClean="0">
                          <a:solidFill>
                            <a:schemeClr val="bg1"/>
                          </a:solidFill>
                          <a:effectLst/>
                          <a:latin typeface="Arial" panose="020B0604020202020204" pitchFamily="34" charset="0"/>
                          <a:ea typeface="Times New Roman"/>
                          <a:cs typeface="Arial" panose="020B0604020202020204" pitchFamily="34" charset="0"/>
                        </a:rPr>
                        <a:t>Dyspnea</a:t>
                      </a:r>
                      <a:endParaRPr lang="en-US" sz="1600" dirty="0">
                        <a:solidFill>
                          <a:schemeClr val="bg1"/>
                        </a:solidFill>
                        <a:effectLst/>
                        <a:latin typeface="Arial" panose="020B0604020202020204" pitchFamily="34" charset="0"/>
                        <a:ea typeface="Times New Roman"/>
                        <a:cs typeface="Arial" panose="020B0604020202020204" pitchFamily="34" charset="0"/>
                      </a:endParaRPr>
                    </a:p>
                  </a:txBody>
                  <a:tcPr marL="12700" marR="12700" marT="0" marB="0" anchor="ctr">
                    <a:solidFill>
                      <a:schemeClr val="accent4">
                        <a:lumMod val="50000"/>
                      </a:schemeClr>
                    </a:solidFill>
                  </a:tcP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8 (5)</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11 (7)</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5 (9)</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6 (8)</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13 (9)</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24 (8)</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r>
              <a:tr h="365760">
                <a:tc>
                  <a:txBody>
                    <a:bodyPr/>
                    <a:lstStyle/>
                    <a:p>
                      <a:pPr marL="0" marR="0" indent="230188">
                        <a:lnSpc>
                          <a:spcPct val="115000"/>
                        </a:lnSpc>
                        <a:spcBef>
                          <a:spcPts val="100"/>
                        </a:spcBef>
                        <a:spcAft>
                          <a:spcPts val="100"/>
                        </a:spcAft>
                      </a:pPr>
                      <a:r>
                        <a:rPr lang="en-US" sz="1600" dirty="0" smtClean="0">
                          <a:solidFill>
                            <a:schemeClr val="bg1"/>
                          </a:solidFill>
                          <a:effectLst/>
                          <a:latin typeface="Arial" panose="020B0604020202020204" pitchFamily="34" charset="0"/>
                          <a:ea typeface="Times New Roman"/>
                          <a:cs typeface="Arial" panose="020B0604020202020204" pitchFamily="34" charset="0"/>
                        </a:rPr>
                        <a:t>Fatigue</a:t>
                      </a:r>
                      <a:endParaRPr lang="en-US" sz="1600" dirty="0">
                        <a:solidFill>
                          <a:schemeClr val="bg1"/>
                        </a:solidFill>
                        <a:effectLst/>
                        <a:latin typeface="Arial" panose="020B0604020202020204" pitchFamily="34" charset="0"/>
                        <a:ea typeface="Times New Roman"/>
                        <a:cs typeface="Arial" panose="020B0604020202020204" pitchFamily="34" charset="0"/>
                      </a:endParaRPr>
                    </a:p>
                  </a:txBody>
                  <a:tcPr marL="12700" marR="12700" marT="0" marB="0" anchor="ctr">
                    <a:solidFill>
                      <a:schemeClr val="accent4">
                        <a:lumMod val="50000"/>
                      </a:schemeClr>
                    </a:solidFill>
                  </a:tcP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4 (3)</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14 (9)</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5 (9)</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3 (4)</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9 (6)</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23 (8)</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r>
              <a:tr h="365760">
                <a:tc>
                  <a:txBody>
                    <a:bodyPr/>
                    <a:lstStyle/>
                    <a:p>
                      <a:pPr marL="0" marR="0" indent="230188">
                        <a:lnSpc>
                          <a:spcPct val="115000"/>
                        </a:lnSpc>
                        <a:spcBef>
                          <a:spcPts val="100"/>
                        </a:spcBef>
                        <a:spcAft>
                          <a:spcPts val="100"/>
                        </a:spcAft>
                      </a:pPr>
                      <a:r>
                        <a:rPr lang="en-US" sz="1600" dirty="0" smtClean="0">
                          <a:solidFill>
                            <a:schemeClr val="bg1"/>
                          </a:solidFill>
                          <a:effectLst/>
                          <a:latin typeface="Arial" panose="020B0604020202020204" pitchFamily="34" charset="0"/>
                          <a:ea typeface="Times New Roman"/>
                          <a:cs typeface="Arial" panose="020B0604020202020204" pitchFamily="34" charset="0"/>
                        </a:rPr>
                        <a:t>Dizziness</a:t>
                      </a:r>
                      <a:endParaRPr lang="en-US" sz="1600" dirty="0">
                        <a:solidFill>
                          <a:schemeClr val="bg1"/>
                        </a:solidFill>
                        <a:effectLst/>
                        <a:latin typeface="Arial" panose="020B0604020202020204" pitchFamily="34" charset="0"/>
                        <a:ea typeface="Times New Roman"/>
                        <a:cs typeface="Arial" panose="020B0604020202020204" pitchFamily="34" charset="0"/>
                      </a:endParaRPr>
                    </a:p>
                  </a:txBody>
                  <a:tcPr marL="12700" marR="12700" marT="0" marB="0" anchor="ctr">
                    <a:solidFill>
                      <a:schemeClr val="accent4">
                        <a:lumMod val="50000"/>
                      </a:schemeClr>
                    </a:solidFill>
                  </a:tcP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6 (4)</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8 (5)</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5 (9)</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4 (5)</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10 (7)</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18 (6)</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r>
              <a:tr h="365760">
                <a:tc>
                  <a:txBody>
                    <a:bodyPr/>
                    <a:lstStyle/>
                    <a:p>
                      <a:pPr marL="0" marR="0" indent="230188">
                        <a:lnSpc>
                          <a:spcPct val="115000"/>
                        </a:lnSpc>
                        <a:spcBef>
                          <a:spcPts val="100"/>
                        </a:spcBef>
                        <a:spcAft>
                          <a:spcPts val="100"/>
                        </a:spcAft>
                      </a:pPr>
                      <a:r>
                        <a:rPr lang="en-US" sz="1600" dirty="0" smtClean="0">
                          <a:solidFill>
                            <a:schemeClr val="bg1"/>
                          </a:solidFill>
                          <a:effectLst/>
                          <a:latin typeface="Arial" panose="020B0604020202020204" pitchFamily="34" charset="0"/>
                          <a:ea typeface="Times New Roman"/>
                          <a:cs typeface="Arial" panose="020B0604020202020204" pitchFamily="34" charset="0"/>
                        </a:rPr>
                        <a:t>Cardiac failure</a:t>
                      </a:r>
                      <a:endParaRPr lang="en-US" sz="1600" dirty="0">
                        <a:solidFill>
                          <a:schemeClr val="bg1"/>
                        </a:solidFill>
                        <a:effectLst/>
                        <a:latin typeface="Arial" panose="020B0604020202020204" pitchFamily="34" charset="0"/>
                        <a:ea typeface="Times New Roman"/>
                        <a:cs typeface="Arial" panose="020B0604020202020204" pitchFamily="34" charset="0"/>
                      </a:endParaRPr>
                    </a:p>
                  </a:txBody>
                  <a:tcPr marL="12700" marR="12700" marT="0" marB="0" anchor="ctr">
                    <a:solidFill>
                      <a:schemeClr val="accent4">
                        <a:lumMod val="50000"/>
                      </a:schemeClr>
                    </a:solidFill>
                  </a:tcP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13 (9)</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5 (3)</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2 (3)</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5 (6)</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8 (5)</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13 (4)</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r>
              <a:tr h="365760">
                <a:tc>
                  <a:txBody>
                    <a:bodyPr/>
                    <a:lstStyle/>
                    <a:p>
                      <a:pPr marL="0" marR="0" indent="230188">
                        <a:lnSpc>
                          <a:spcPct val="115000"/>
                        </a:lnSpc>
                        <a:spcBef>
                          <a:spcPts val="100"/>
                        </a:spcBef>
                        <a:spcAft>
                          <a:spcPts val="100"/>
                        </a:spcAft>
                      </a:pPr>
                      <a:r>
                        <a:rPr lang="en-US" sz="1600" dirty="0" smtClean="0">
                          <a:solidFill>
                            <a:schemeClr val="bg1"/>
                          </a:solidFill>
                          <a:effectLst/>
                          <a:latin typeface="Arial" panose="020B0604020202020204" pitchFamily="34" charset="0"/>
                          <a:ea typeface="Times New Roman"/>
                          <a:cs typeface="Arial" panose="020B0604020202020204" pitchFamily="34" charset="0"/>
                        </a:rPr>
                        <a:t>Nasopharyngitis</a:t>
                      </a:r>
                      <a:endParaRPr lang="en-US" sz="1600" dirty="0">
                        <a:solidFill>
                          <a:schemeClr val="bg1"/>
                        </a:solidFill>
                        <a:effectLst/>
                        <a:latin typeface="Arial" panose="020B0604020202020204" pitchFamily="34" charset="0"/>
                        <a:ea typeface="Times New Roman"/>
                        <a:cs typeface="Arial" panose="020B0604020202020204" pitchFamily="34" charset="0"/>
                      </a:endParaRPr>
                    </a:p>
                  </a:txBody>
                  <a:tcPr marL="12700" marR="12700" marT="0" marB="0" anchor="ctr">
                    <a:solidFill>
                      <a:schemeClr val="accent4">
                        <a:lumMod val="50000"/>
                      </a:schemeClr>
                    </a:solidFill>
                  </a:tcP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5 (3)</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8 (5)</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2 (3)</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3 (4)</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5 (3)</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13 (4)</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r>
              <a:tr h="5486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b="1" baseline="0" noProof="0" dirty="0" smtClean="0">
                          <a:solidFill>
                            <a:schemeClr val="bg1"/>
                          </a:solidFill>
                          <a:effectLst/>
                          <a:latin typeface="Arial" panose="020B0604020202020204" pitchFamily="34" charset="0"/>
                          <a:ea typeface="Times New Roman"/>
                          <a:cs typeface="Arial" panose="020B0604020202020204" pitchFamily="34" charset="0"/>
                        </a:rPr>
                        <a:t>Leading to study discontinuation</a:t>
                      </a:r>
                      <a:endParaRPr lang="en-GB" sz="1600" b="1" baseline="0" noProof="0" dirty="0">
                        <a:solidFill>
                          <a:schemeClr val="bg1"/>
                        </a:solidFill>
                        <a:effectLst/>
                        <a:latin typeface="Arial" panose="020B0604020202020204" pitchFamily="34" charset="0"/>
                        <a:ea typeface="Times New Roman"/>
                        <a:cs typeface="Arial" panose="020B0604020202020204" pitchFamily="34" charset="0"/>
                      </a:endParaRPr>
                    </a:p>
                  </a:txBody>
                  <a:tcPr marL="36362" marR="36362" marT="0" marB="0" anchor="ctr">
                    <a:solidFill>
                      <a:schemeClr val="accent4">
                        <a:lumMod val="50000"/>
                      </a:schemeClr>
                    </a:solidFill>
                  </a:tcPr>
                </a:tc>
                <a:tc>
                  <a:txBody>
                    <a:bodyPr/>
                    <a:lstStyle/>
                    <a:p>
                      <a:pPr marL="0" marR="0" algn="ctr">
                        <a:lnSpc>
                          <a:spcPct val="115000"/>
                        </a:lnSpc>
                        <a:spcBef>
                          <a:spcPts val="100"/>
                        </a:spcBef>
                        <a:spcAft>
                          <a:spcPts val="100"/>
                        </a:spcAft>
                      </a:pPr>
                      <a:r>
                        <a:rPr lang="en-US" sz="1600" dirty="0" smtClean="0">
                          <a:effectLst/>
                          <a:latin typeface="Arial" panose="020B0604020202020204" pitchFamily="34" charset="0"/>
                          <a:ea typeface="Times New Roman"/>
                          <a:cs typeface="Arial" panose="020B0604020202020204" pitchFamily="34" charset="0"/>
                        </a:rPr>
                        <a:t>12 (8)</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effectLst/>
                          <a:latin typeface="Arial" panose="020B0604020202020204" pitchFamily="34" charset="0"/>
                          <a:ea typeface="Times New Roman"/>
                          <a:cs typeface="Arial" panose="020B0604020202020204" pitchFamily="34" charset="0"/>
                        </a:rPr>
                        <a:t>8 (5)</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effectLst/>
                          <a:latin typeface="Arial" panose="020B0604020202020204" pitchFamily="34" charset="0"/>
                          <a:ea typeface="Times New Roman"/>
                          <a:cs typeface="Arial" panose="020B0604020202020204" pitchFamily="34" charset="0"/>
                        </a:rPr>
                        <a:t>5 (9)</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effectLst/>
                          <a:latin typeface="Arial" panose="020B0604020202020204" pitchFamily="34" charset="0"/>
                          <a:ea typeface="Times New Roman"/>
                          <a:cs typeface="Arial" panose="020B0604020202020204" pitchFamily="34" charset="0"/>
                        </a:rPr>
                        <a:t>1 (1)</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effectLst/>
                          <a:latin typeface="Arial" panose="020B0604020202020204" pitchFamily="34" charset="0"/>
                          <a:ea typeface="Times New Roman"/>
                          <a:cs typeface="Arial" panose="020B0604020202020204" pitchFamily="34" charset="0"/>
                        </a:rPr>
                        <a:t>12 (8)</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effectLst/>
                          <a:latin typeface="Arial" panose="020B0604020202020204" pitchFamily="34" charset="0"/>
                          <a:ea typeface="Times New Roman"/>
                          <a:cs typeface="Arial" panose="020B0604020202020204" pitchFamily="34" charset="0"/>
                        </a:rPr>
                        <a:t>20 (7)</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r>
              <a:tr h="36576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b="1" baseline="0" noProof="0" dirty="0" smtClean="0">
                          <a:solidFill>
                            <a:schemeClr val="bg1"/>
                          </a:solidFill>
                          <a:effectLst/>
                          <a:latin typeface="Arial" panose="020B0604020202020204" pitchFamily="34" charset="0"/>
                          <a:ea typeface="Times New Roman"/>
                          <a:cs typeface="Arial" panose="020B0604020202020204" pitchFamily="34" charset="0"/>
                        </a:rPr>
                        <a:t>SAEs</a:t>
                      </a:r>
                      <a:endParaRPr lang="en-GB" sz="1600" b="1" baseline="0" noProof="0" dirty="0">
                        <a:solidFill>
                          <a:schemeClr val="bg1"/>
                        </a:solidFill>
                        <a:effectLst/>
                        <a:latin typeface="Arial" panose="020B0604020202020204" pitchFamily="34" charset="0"/>
                        <a:ea typeface="Times New Roman"/>
                        <a:cs typeface="Arial" panose="020B0604020202020204" pitchFamily="34" charset="0"/>
                      </a:endParaRPr>
                    </a:p>
                  </a:txBody>
                  <a:tcPr marL="36362" marR="36362" marT="0" marB="0" anchor="ctr">
                    <a:solidFill>
                      <a:schemeClr val="accent4">
                        <a:lumMod val="50000"/>
                      </a:schemeClr>
                    </a:solidFill>
                  </a:tcP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30 (20)</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35 (24)</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12 (21)</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15 (19)</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32 (22)</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68 (23)</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r>
            </a:tbl>
          </a:graphicData>
        </a:graphic>
      </p:graphicFrame>
      <p:sp>
        <p:nvSpPr>
          <p:cNvPr id="6" name="Title 1"/>
          <p:cNvSpPr txBox="1">
            <a:spLocks/>
          </p:cNvSpPr>
          <p:nvPr/>
        </p:nvSpPr>
        <p:spPr>
          <a:xfrm>
            <a:off x="1335764" y="76200"/>
            <a:ext cx="6516921" cy="9732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latin typeface="Arial" panose="020B0604020202020204" pitchFamily="34" charset="0"/>
                <a:cs typeface="Arial" panose="020B0604020202020204" pitchFamily="34" charset="0"/>
              </a:rPr>
              <a:t>Adverse Events</a:t>
            </a:r>
            <a:endParaRPr lang="en-US" sz="3200" b="1" dirty="0">
              <a:latin typeface="Arial" panose="020B0604020202020204" pitchFamily="34" charset="0"/>
              <a:cs typeface="Arial" panose="020B0604020202020204" pitchFamily="34" charset="0"/>
            </a:endParaRPr>
          </a:p>
        </p:txBody>
      </p:sp>
      <p:sp>
        <p:nvSpPr>
          <p:cNvPr id="8" name="TextBox 7"/>
          <p:cNvSpPr txBox="1"/>
          <p:nvPr/>
        </p:nvSpPr>
        <p:spPr>
          <a:xfrm>
            <a:off x="228601" y="6331960"/>
            <a:ext cx="7391400" cy="276999"/>
          </a:xfrm>
          <a:prstGeom prst="rect">
            <a:avLst/>
          </a:prstGeom>
          <a:noFill/>
        </p:spPr>
        <p:txBody>
          <a:bodyPr wrap="square" rtlCol="0">
            <a:spAutoFit/>
          </a:bodyPr>
          <a:lstStyle/>
          <a:p>
            <a:r>
              <a:rPr lang="en-US" sz="1200" baseline="30000" dirty="0" smtClean="0">
                <a:latin typeface="Arial" panose="020B0604020202020204" pitchFamily="34" charset="0"/>
                <a:cs typeface="Arial" panose="020B0604020202020204" pitchFamily="34" charset="0"/>
              </a:rPr>
              <a:t>B </a:t>
            </a:r>
            <a:r>
              <a:rPr lang="en-US" sz="1200" dirty="0" smtClean="0">
                <a:latin typeface="Arial" panose="020B0604020202020204" pitchFamily="34" charset="0"/>
                <a:cs typeface="Arial" panose="020B0604020202020204" pitchFamily="34" charset="0"/>
              </a:rPr>
              <a:t>Treatment Emergent Adverse Events Occurring in ≥ 5% of patients </a:t>
            </a:r>
          </a:p>
        </p:txBody>
      </p:sp>
      <p:sp>
        <p:nvSpPr>
          <p:cNvPr id="7" name="TextBox 6"/>
          <p:cNvSpPr txBox="1"/>
          <p:nvPr/>
        </p:nvSpPr>
        <p:spPr>
          <a:xfrm>
            <a:off x="241174" y="6132263"/>
            <a:ext cx="7391400" cy="276999"/>
          </a:xfrm>
          <a:prstGeom prst="rect">
            <a:avLst/>
          </a:prstGeom>
          <a:noFill/>
        </p:spPr>
        <p:txBody>
          <a:bodyPr wrap="square" rtlCol="0">
            <a:spAutoFit/>
          </a:bodyPr>
          <a:lstStyle/>
          <a:p>
            <a:r>
              <a:rPr lang="en-GB" sz="1200" baseline="30000" dirty="0" smtClean="0">
                <a:latin typeface="Arial" panose="020B0604020202020204" pitchFamily="34" charset="0"/>
                <a:cs typeface="Arial" panose="020B0604020202020204" pitchFamily="34" charset="0"/>
              </a:rPr>
              <a:t>a </a:t>
            </a:r>
            <a:r>
              <a:rPr lang="en-GB" sz="1200" dirty="0" smtClean="0">
                <a:latin typeface="Arial" panose="020B0604020202020204" pitchFamily="34" charset="0"/>
                <a:cs typeface="Arial" panose="020B0604020202020204" pitchFamily="34" charset="0"/>
              </a:rPr>
              <a:t>Excludes 3 patients that were not dosed </a:t>
            </a:r>
            <a:endParaRPr lang="en-US" sz="1200" dirty="0" smtClean="0">
              <a:latin typeface="Arial" panose="020B0604020202020204" pitchFamily="34" charset="0"/>
              <a:cs typeface="Arial" panose="020B0604020202020204" pitchFamily="34" charset="0"/>
            </a:endParaRPr>
          </a:p>
        </p:txBody>
      </p:sp>
      <p:pic>
        <p:nvPicPr>
          <p:cNvPr id="10" name="Picture 9"/>
          <p:cNvPicPr>
            <a:picLocks noChangeAspect="1" noChangeArrowheads="1"/>
          </p:cNvPicPr>
          <p:nvPr/>
        </p:nvPicPr>
        <p:blipFill>
          <a:blip r:embed="rId3" cstate="print"/>
          <a:srcRect/>
          <a:stretch>
            <a:fillRect/>
          </a:stretch>
        </p:blipFill>
        <p:spPr bwMode="auto">
          <a:xfrm>
            <a:off x="78001" y="64132"/>
            <a:ext cx="1484079" cy="554182"/>
          </a:xfrm>
          <a:prstGeom prst="rect">
            <a:avLst/>
          </a:prstGeom>
          <a:noFill/>
          <a:ln w="9525">
            <a:noFill/>
            <a:miter lim="800000"/>
            <a:headEnd/>
            <a:tailEnd/>
          </a:ln>
        </p:spPr>
      </p:pic>
    </p:spTree>
    <p:extLst>
      <p:ext uri="{BB962C8B-B14F-4D97-AF65-F5344CB8AC3E}">
        <p14:creationId xmlns:p14="http://schemas.microsoft.com/office/powerpoint/2010/main" val="192199018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srcRect/>
          <a:stretch>
            <a:fillRect/>
          </a:stretch>
        </p:blipFill>
        <p:spPr bwMode="auto">
          <a:xfrm>
            <a:off x="78001" y="64132"/>
            <a:ext cx="1484079" cy="554182"/>
          </a:xfrm>
          <a:prstGeom prst="rect">
            <a:avLst/>
          </a:prstGeom>
          <a:noFill/>
          <a:ln w="9525">
            <a:noFill/>
            <a:miter lim="800000"/>
            <a:headEnd/>
            <a:tailEnd/>
          </a:ln>
        </p:spPr>
      </p:pic>
      <p:graphicFrame>
        <p:nvGraphicFramePr>
          <p:cNvPr id="9" name="Content Placeholder 3"/>
          <p:cNvGraphicFramePr>
            <a:graphicFrameLocks noGrp="1"/>
          </p:cNvGraphicFramePr>
          <p:nvPr>
            <p:ph idx="1"/>
            <p:extLst>
              <p:ext uri="{D42A27DB-BD31-4B8C-83A1-F6EECF244321}">
                <p14:modId xmlns:p14="http://schemas.microsoft.com/office/powerpoint/2010/main" val="248172961"/>
              </p:ext>
            </p:extLst>
          </p:nvPr>
        </p:nvGraphicFramePr>
        <p:xfrm>
          <a:off x="152400" y="1151215"/>
          <a:ext cx="8915400" cy="3931920"/>
        </p:xfrm>
        <a:graphic>
          <a:graphicData uri="http://schemas.openxmlformats.org/drawingml/2006/table">
            <a:tbl>
              <a:tblPr firstRow="1" bandRow="1">
                <a:tableStyleId>{00A15C55-8517-42AA-B614-E9B94910E393}</a:tableStyleId>
              </a:tblPr>
              <a:tblGrid>
                <a:gridCol w="2636520"/>
                <a:gridCol w="1046480"/>
                <a:gridCol w="1046480"/>
                <a:gridCol w="1046480"/>
                <a:gridCol w="1046480"/>
                <a:gridCol w="1046480"/>
                <a:gridCol w="1046480"/>
              </a:tblGrid>
              <a:tr h="365760">
                <a:tc>
                  <a:txBody>
                    <a:bodyPr/>
                    <a:lstStyle/>
                    <a:p>
                      <a:pPr marL="0" marR="0">
                        <a:spcBef>
                          <a:spcPts val="0"/>
                        </a:spcBef>
                        <a:spcAft>
                          <a:spcPts val="0"/>
                        </a:spcAft>
                      </a:pPr>
                      <a:endParaRPr lang="en-GB" sz="1400" b="1" noProof="0" dirty="0">
                        <a:solidFill>
                          <a:schemeClr val="bg1"/>
                        </a:solidFill>
                        <a:effectLst/>
                        <a:latin typeface="Arial" panose="020B0604020202020204" pitchFamily="34" charset="0"/>
                        <a:ea typeface="Times New Roman"/>
                        <a:cs typeface="Arial" panose="020B0604020202020204" pitchFamily="34" charset="0"/>
                      </a:endParaRPr>
                    </a:p>
                  </a:txBody>
                  <a:tcPr marR="36362" marT="0" marB="91440" anchor="b">
                    <a:lnB w="38100" cap="flat" cmpd="sng" algn="ctr">
                      <a:solidFill>
                        <a:srgbClr val="403152"/>
                      </a:solidFill>
                      <a:prstDash val="solid"/>
                      <a:round/>
                      <a:headEnd type="none" w="med" len="med"/>
                      <a:tailEnd type="none" w="med" len="med"/>
                    </a:lnB>
                    <a:solidFill>
                      <a:schemeClr val="accent4">
                        <a:lumMod val="50000"/>
                      </a:schemeClr>
                    </a:solidFill>
                  </a:tcPr>
                </a:tc>
                <a:tc>
                  <a:txBody>
                    <a:bodyPr/>
                    <a:lstStyle/>
                    <a:p>
                      <a:pPr marL="0" marR="0" algn="ctr">
                        <a:spcBef>
                          <a:spcPts val="0"/>
                        </a:spcBef>
                        <a:spcAft>
                          <a:spcPts val="0"/>
                        </a:spcAft>
                      </a:pPr>
                      <a:endParaRPr lang="en-GB" sz="1600" b="1" noProof="0" dirty="0">
                        <a:effectLst/>
                        <a:latin typeface="Arial" panose="020B0604020202020204" pitchFamily="34" charset="0"/>
                        <a:ea typeface="Times New Roman"/>
                        <a:cs typeface="Arial" panose="020B0604020202020204" pitchFamily="34" charset="0"/>
                      </a:endParaRPr>
                    </a:p>
                  </a:txBody>
                  <a:tcPr marL="36362" marR="36362" marT="0" marB="91440" anchor="b">
                    <a:lnB w="38100" cap="flat" cmpd="sng" algn="ctr">
                      <a:solidFill>
                        <a:schemeClr val="bg1">
                          <a:lumMod val="50000"/>
                        </a:schemeClr>
                      </a:solidFill>
                      <a:prstDash val="solid"/>
                      <a:round/>
                      <a:headEnd type="none" w="med" len="med"/>
                      <a:tailEnd type="none" w="med" len="med"/>
                    </a:lnB>
                    <a:solidFill>
                      <a:schemeClr val="bg1">
                        <a:lumMod val="50000"/>
                      </a:schemeClr>
                    </a:solidFill>
                  </a:tcPr>
                </a:tc>
                <a:tc>
                  <a:txBody>
                    <a:bodyPr/>
                    <a:lstStyle/>
                    <a:p>
                      <a:pPr marL="0" marR="0" algn="ctr">
                        <a:spcBef>
                          <a:spcPts val="0"/>
                        </a:spcBef>
                        <a:spcAft>
                          <a:spcPts val="0"/>
                        </a:spcAft>
                      </a:pPr>
                      <a:endParaRPr lang="en-GB" sz="1600" b="1" noProof="0" dirty="0">
                        <a:effectLst/>
                        <a:latin typeface="Arial" panose="020B0604020202020204" pitchFamily="34" charset="0"/>
                        <a:ea typeface="Times New Roman"/>
                        <a:cs typeface="Arial" panose="020B0604020202020204" pitchFamily="34" charset="0"/>
                      </a:endParaRPr>
                    </a:p>
                  </a:txBody>
                  <a:tcPr marL="36362" marR="36362" marT="0" marB="91440" anchor="b">
                    <a:lnB w="38100" cap="flat" cmpd="sng" algn="ctr">
                      <a:solidFill>
                        <a:srgbClr val="A98BD9"/>
                      </a:solidFill>
                      <a:prstDash val="solid"/>
                      <a:round/>
                      <a:headEnd type="none" w="med" len="med"/>
                      <a:tailEnd type="none" w="med" len="med"/>
                    </a:lnB>
                    <a:solidFill>
                      <a:srgbClr val="A98BD9"/>
                    </a:solidFill>
                  </a:tcPr>
                </a:tc>
                <a:tc gridSpan="3">
                  <a:txBody>
                    <a:bodyPr/>
                    <a:lstStyle/>
                    <a:p>
                      <a:pPr marL="0" marR="0" algn="ctr">
                        <a:spcBef>
                          <a:spcPts val="0"/>
                        </a:spcBef>
                        <a:spcAft>
                          <a:spcPts val="0"/>
                        </a:spcAft>
                      </a:pPr>
                      <a:r>
                        <a:rPr lang="en-GB" sz="1600" b="1" noProof="0" dirty="0" smtClean="0">
                          <a:effectLst/>
                          <a:latin typeface="Arial" panose="020B0604020202020204" pitchFamily="34" charset="0"/>
                          <a:ea typeface="Times New Roman"/>
                          <a:cs typeface="Arial" panose="020B0604020202020204" pitchFamily="34" charset="0"/>
                        </a:rPr>
                        <a:t>PK-guided titration</a:t>
                      </a:r>
                      <a:r>
                        <a:rPr lang="en-GB" sz="1600" b="1" baseline="0" noProof="0" dirty="0" smtClean="0">
                          <a:effectLst/>
                          <a:latin typeface="Arial" panose="020B0604020202020204" pitchFamily="34" charset="0"/>
                          <a:ea typeface="Times New Roman"/>
                          <a:cs typeface="Arial" panose="020B0604020202020204" pitchFamily="34" charset="0"/>
                        </a:rPr>
                        <a:t> </a:t>
                      </a:r>
                      <a:r>
                        <a:rPr lang="en-GB" sz="1600" b="1" noProof="0" dirty="0" smtClean="0">
                          <a:effectLst/>
                          <a:latin typeface="Arial" panose="020B0604020202020204" pitchFamily="34" charset="0"/>
                          <a:ea typeface="Times New Roman"/>
                          <a:cs typeface="Arial" panose="020B0604020202020204" pitchFamily="34" charset="0"/>
                        </a:rPr>
                        <a:t>arm</a:t>
                      </a:r>
                      <a:endParaRPr lang="en-GB" sz="1600" b="1" noProof="0" dirty="0">
                        <a:effectLst/>
                        <a:latin typeface="Arial" panose="020B0604020202020204" pitchFamily="34" charset="0"/>
                        <a:ea typeface="Times New Roman"/>
                        <a:cs typeface="Arial" panose="020B0604020202020204" pitchFamily="34" charset="0"/>
                      </a:endParaRPr>
                    </a:p>
                  </a:txBody>
                  <a:tcPr marL="36362" marR="36362" marT="0" marB="91440" anchor="b">
                    <a:lnB w="38100" cap="flat" cmpd="sng" algn="ctr">
                      <a:solidFill>
                        <a:srgbClr val="714CB0"/>
                      </a:solidFill>
                      <a:prstDash val="solid"/>
                      <a:round/>
                      <a:headEnd type="none" w="med" len="med"/>
                      <a:tailEnd type="none" w="med" len="med"/>
                    </a:lnB>
                    <a:solidFill>
                      <a:srgbClr val="714CB0"/>
                    </a:solidFill>
                  </a:tcPr>
                </a:tc>
                <a:tc hMerge="1">
                  <a:txBody>
                    <a:bodyPr/>
                    <a:lstStyle/>
                    <a:p>
                      <a:pPr marL="0" marR="0" algn="ctr">
                        <a:spcBef>
                          <a:spcPts val="0"/>
                        </a:spcBef>
                        <a:spcAft>
                          <a:spcPts val="0"/>
                        </a:spcAft>
                      </a:pPr>
                      <a:endParaRPr lang="en-GB" sz="1400" noProof="0" dirty="0" smtClean="0">
                        <a:effectLst/>
                        <a:latin typeface="Arial" panose="020B0604020202020204" pitchFamily="34" charset="0"/>
                        <a:cs typeface="Arial" panose="020B0604020202020204" pitchFamily="34" charset="0"/>
                      </a:endParaRPr>
                    </a:p>
                  </a:txBody>
                  <a:tcPr marL="36362" marR="36362" marT="0" marB="91440" anchor="b">
                    <a:solidFill>
                      <a:srgbClr val="45155E"/>
                    </a:solidFill>
                  </a:tcPr>
                </a:tc>
                <a:tc hMerge="1">
                  <a:txBody>
                    <a:bodyPr/>
                    <a:lstStyle/>
                    <a:p>
                      <a:pPr marL="0" marR="0" algn="ctr">
                        <a:spcBef>
                          <a:spcPts val="0"/>
                        </a:spcBef>
                        <a:spcAft>
                          <a:spcPts val="0"/>
                        </a:spcAft>
                      </a:pPr>
                      <a:endParaRPr lang="en-GB" sz="1400" noProof="0" dirty="0" smtClean="0">
                        <a:effectLst/>
                        <a:latin typeface="Arial" panose="020B0604020202020204" pitchFamily="34" charset="0"/>
                        <a:cs typeface="Arial" panose="020B0604020202020204" pitchFamily="34" charset="0"/>
                      </a:endParaRPr>
                    </a:p>
                  </a:txBody>
                  <a:tcPr marL="36362" marR="36362" marT="0" marB="91440" anchor="b">
                    <a:solidFill>
                      <a:srgbClr val="2A0D39"/>
                    </a:solidFill>
                  </a:tcPr>
                </a:tc>
                <a:tc>
                  <a:txBody>
                    <a:bodyPr/>
                    <a:lstStyle/>
                    <a:p>
                      <a:pPr marL="0" marR="0" algn="ctr">
                        <a:spcBef>
                          <a:spcPts val="0"/>
                        </a:spcBef>
                        <a:spcAft>
                          <a:spcPts val="0"/>
                        </a:spcAft>
                      </a:pPr>
                      <a:endParaRPr lang="en-GB" sz="1600" b="1" noProof="0" dirty="0">
                        <a:effectLst/>
                        <a:latin typeface="Arial" panose="020B0604020202020204" pitchFamily="34" charset="0"/>
                        <a:ea typeface="Times New Roman"/>
                        <a:cs typeface="Arial" panose="020B0604020202020204" pitchFamily="34" charset="0"/>
                      </a:endParaRPr>
                    </a:p>
                  </a:txBody>
                  <a:tcPr marL="36362" marR="36362" marT="0" marB="91440" anchor="b">
                    <a:lnB w="38100" cap="flat" cmpd="sng" algn="ctr">
                      <a:solidFill>
                        <a:srgbClr val="9999FF"/>
                      </a:solidFill>
                      <a:prstDash val="solid"/>
                      <a:round/>
                      <a:headEnd type="none" w="med" len="med"/>
                      <a:tailEnd type="none" w="med" len="med"/>
                    </a:lnB>
                    <a:solidFill>
                      <a:srgbClr val="9999FF"/>
                    </a:solidFill>
                  </a:tcPr>
                </a:tc>
              </a:tr>
              <a:tr h="548640">
                <a:tc>
                  <a:txBody>
                    <a:bodyPr/>
                    <a:lstStyle/>
                    <a:p>
                      <a:pPr marL="0" marR="0">
                        <a:spcBef>
                          <a:spcPts val="0"/>
                        </a:spcBef>
                        <a:spcAft>
                          <a:spcPts val="0"/>
                        </a:spcAft>
                      </a:pPr>
                      <a:r>
                        <a:rPr lang="en-GB" sz="1600" b="1" noProof="0" dirty="0" smtClean="0">
                          <a:solidFill>
                            <a:schemeClr val="bg1"/>
                          </a:solidFill>
                          <a:effectLst/>
                          <a:latin typeface="Arial" panose="020B0604020202020204" pitchFamily="34" charset="0"/>
                          <a:ea typeface="Times New Roman"/>
                          <a:cs typeface="Arial" panose="020B0604020202020204" pitchFamily="34" charset="0"/>
                        </a:rPr>
                        <a:t>n</a:t>
                      </a:r>
                      <a:r>
                        <a:rPr lang="en-GB" sz="1600" b="1" baseline="0" noProof="0" dirty="0" smtClean="0">
                          <a:solidFill>
                            <a:schemeClr val="bg1"/>
                          </a:solidFill>
                          <a:effectLst/>
                          <a:latin typeface="Arial" panose="020B0604020202020204" pitchFamily="34" charset="0"/>
                          <a:ea typeface="Times New Roman"/>
                          <a:cs typeface="Arial" panose="020B0604020202020204" pitchFamily="34" charset="0"/>
                        </a:rPr>
                        <a:t> (%)</a:t>
                      </a:r>
                      <a:endParaRPr lang="en-GB" sz="1600" b="1" noProof="0" dirty="0">
                        <a:solidFill>
                          <a:schemeClr val="bg1"/>
                        </a:solidFill>
                        <a:effectLst/>
                        <a:latin typeface="Arial" panose="020B0604020202020204" pitchFamily="34" charset="0"/>
                        <a:ea typeface="Times New Roman"/>
                        <a:cs typeface="Arial" panose="020B0604020202020204" pitchFamily="34" charset="0"/>
                      </a:endParaRPr>
                    </a:p>
                  </a:txBody>
                  <a:tcPr marR="36362" marT="0" marB="91440" anchor="b">
                    <a:lnT w="38100" cap="flat" cmpd="sng" algn="ctr">
                      <a:solidFill>
                        <a:srgbClr val="403152"/>
                      </a:solidFill>
                      <a:prstDash val="solid"/>
                      <a:round/>
                      <a:headEnd type="none" w="med" len="med"/>
                      <a:tailEnd type="none" w="med" len="med"/>
                    </a:lnT>
                    <a:solidFill>
                      <a:srgbClr val="403152"/>
                    </a:solidFill>
                  </a:tcPr>
                </a:tc>
                <a:tc>
                  <a:txBody>
                    <a:bodyPr/>
                    <a:lstStyle/>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Placebo</a:t>
                      </a:r>
                      <a:br>
                        <a:rPr lang="en-GB" sz="1600" b="1" noProof="0" dirty="0" smtClean="0">
                          <a:solidFill>
                            <a:schemeClr val="bg1"/>
                          </a:solidFill>
                          <a:effectLst/>
                          <a:latin typeface="Arial" panose="020B0604020202020204" pitchFamily="34" charset="0"/>
                          <a:cs typeface="Arial" panose="020B0604020202020204" pitchFamily="34" charset="0"/>
                        </a:rPr>
                      </a:br>
                      <a:r>
                        <a:rPr lang="en-GB" sz="1600" b="1" noProof="0" dirty="0" smtClean="0">
                          <a:solidFill>
                            <a:schemeClr val="bg1"/>
                          </a:solidFill>
                          <a:effectLst/>
                          <a:latin typeface="Arial" panose="020B0604020202020204" pitchFamily="34" charset="0"/>
                          <a:cs typeface="Arial" panose="020B0604020202020204" pitchFamily="34" charset="0"/>
                        </a:rPr>
                        <a:t> (n = 149)</a:t>
                      </a:r>
                      <a:endParaRPr lang="en-GB" sz="1600" b="1" noProof="0" dirty="0">
                        <a:solidFill>
                          <a:schemeClr val="bg1"/>
                        </a:solidFill>
                        <a:effectLst/>
                        <a:latin typeface="Arial" panose="020B0604020202020204" pitchFamily="34" charset="0"/>
                        <a:ea typeface="Times New Roman"/>
                        <a:cs typeface="Arial" panose="020B0604020202020204" pitchFamily="34" charset="0"/>
                      </a:endParaRPr>
                    </a:p>
                  </a:txBody>
                  <a:tcPr marL="36362" marR="36362" marT="0" marB="91440" anchor="b">
                    <a:lnT w="38100" cap="flat" cmpd="sng" algn="ctr">
                      <a:solidFill>
                        <a:schemeClr val="bg1">
                          <a:lumMod val="50000"/>
                        </a:schemeClr>
                      </a:solidFill>
                      <a:prstDash val="solid"/>
                      <a:round/>
                      <a:headEnd type="none" w="med" len="med"/>
                      <a:tailEnd type="none" w="med" len="med"/>
                    </a:lnT>
                    <a:solidFill>
                      <a:schemeClr val="bg1">
                        <a:lumMod val="50000"/>
                      </a:schemeClr>
                    </a:solidFill>
                  </a:tcPr>
                </a:tc>
                <a:tc>
                  <a:txBody>
                    <a:bodyPr/>
                    <a:lstStyle/>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25 mg</a:t>
                      </a:r>
                    </a:p>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 (n = 150)</a:t>
                      </a:r>
                      <a:endParaRPr lang="en-GB" sz="1600" b="1" noProof="0" dirty="0">
                        <a:solidFill>
                          <a:schemeClr val="bg1"/>
                        </a:solidFill>
                        <a:effectLst/>
                        <a:latin typeface="Arial" panose="020B0604020202020204" pitchFamily="34" charset="0"/>
                        <a:ea typeface="Times New Roman"/>
                        <a:cs typeface="Arial" panose="020B0604020202020204" pitchFamily="34" charset="0"/>
                      </a:endParaRPr>
                    </a:p>
                  </a:txBody>
                  <a:tcPr marL="36362" marR="36362" marT="0" marB="91440" anchor="b">
                    <a:lnT w="38100" cap="flat" cmpd="sng" algn="ctr">
                      <a:solidFill>
                        <a:srgbClr val="A98BD9"/>
                      </a:solidFill>
                      <a:prstDash val="solid"/>
                      <a:round/>
                      <a:headEnd type="none" w="med" len="med"/>
                      <a:tailEnd type="none" w="med" len="med"/>
                    </a:lnT>
                    <a:solidFill>
                      <a:srgbClr val="A98BD9"/>
                    </a:solidFill>
                  </a:tcPr>
                </a:tc>
                <a:tc>
                  <a:txBody>
                    <a:bodyPr/>
                    <a:lstStyle/>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25 mg </a:t>
                      </a:r>
                    </a:p>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(n = 58)</a:t>
                      </a:r>
                      <a:endParaRPr lang="en-GB" sz="1600" b="1" noProof="0" dirty="0">
                        <a:solidFill>
                          <a:schemeClr val="bg1"/>
                        </a:solidFill>
                        <a:effectLst/>
                        <a:latin typeface="Arial" panose="020B0604020202020204" pitchFamily="34" charset="0"/>
                        <a:ea typeface="Times New Roman"/>
                        <a:cs typeface="Arial" panose="020B0604020202020204" pitchFamily="34" charset="0"/>
                      </a:endParaRPr>
                    </a:p>
                  </a:txBody>
                  <a:tcPr marL="36362" marR="36362" marT="0" marB="91440" anchor="b">
                    <a:lnT w="38100" cap="flat" cmpd="sng" algn="ctr">
                      <a:solidFill>
                        <a:srgbClr val="714CB0"/>
                      </a:solidFill>
                      <a:prstDash val="solid"/>
                      <a:round/>
                      <a:headEnd type="none" w="med" len="med"/>
                      <a:tailEnd type="none" w="med" len="med"/>
                    </a:lnT>
                    <a:solidFill>
                      <a:srgbClr val="714CB0"/>
                    </a:solidFill>
                  </a:tcPr>
                </a:tc>
                <a:tc>
                  <a:txBody>
                    <a:bodyPr/>
                    <a:lstStyle/>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50 mg  </a:t>
                      </a:r>
                    </a:p>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(n</a:t>
                      </a:r>
                      <a:r>
                        <a:rPr lang="en-GB" sz="1600" b="1" baseline="0" noProof="0" dirty="0" smtClean="0">
                          <a:solidFill>
                            <a:schemeClr val="bg1"/>
                          </a:solidFill>
                          <a:effectLst/>
                          <a:latin typeface="Arial" panose="020B0604020202020204" pitchFamily="34" charset="0"/>
                          <a:cs typeface="Arial" panose="020B0604020202020204" pitchFamily="34" charset="0"/>
                        </a:rPr>
                        <a:t> = 78)</a:t>
                      </a:r>
                      <a:r>
                        <a:rPr lang="en-GB" sz="1600" b="1" noProof="0" dirty="0" smtClean="0">
                          <a:solidFill>
                            <a:schemeClr val="bg1"/>
                          </a:solidFill>
                          <a:effectLst/>
                          <a:latin typeface="Arial" panose="020B0604020202020204" pitchFamily="34" charset="0"/>
                          <a:cs typeface="Arial" panose="020B0604020202020204" pitchFamily="34" charset="0"/>
                        </a:rPr>
                        <a:t>         </a:t>
                      </a:r>
                    </a:p>
                  </a:txBody>
                  <a:tcPr marL="36362" marR="36362" marT="0" marB="91440" anchor="b">
                    <a:lnT w="38100" cap="flat" cmpd="sng" algn="ctr">
                      <a:solidFill>
                        <a:srgbClr val="45155E"/>
                      </a:solidFill>
                      <a:prstDash val="solid"/>
                      <a:round/>
                      <a:headEnd type="none" w="med" len="med"/>
                      <a:tailEnd type="none" w="med" len="med"/>
                    </a:lnT>
                    <a:solidFill>
                      <a:srgbClr val="45155E"/>
                    </a:solidFill>
                  </a:tcPr>
                </a:tc>
                <a:tc>
                  <a:txBody>
                    <a:bodyPr/>
                    <a:lstStyle/>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All PK Titration</a:t>
                      </a:r>
                    </a:p>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(n = 146)</a:t>
                      </a:r>
                      <a:r>
                        <a:rPr lang="en-GB" sz="1600" baseline="30000" noProof="0" dirty="0" smtClean="0">
                          <a:solidFill>
                            <a:schemeClr val="bg1"/>
                          </a:solidFill>
                          <a:effectLst/>
                          <a:latin typeface="Arial" panose="020B0604020202020204" pitchFamily="34" charset="0"/>
                          <a:cs typeface="Arial" panose="020B0604020202020204" pitchFamily="34" charset="0"/>
                        </a:rPr>
                        <a:t>a</a:t>
                      </a:r>
                      <a:endParaRPr lang="en-GB" sz="1600" b="1" noProof="0" dirty="0" smtClean="0">
                        <a:solidFill>
                          <a:schemeClr val="bg1"/>
                        </a:solidFill>
                        <a:effectLst/>
                        <a:latin typeface="Arial" panose="020B0604020202020204" pitchFamily="34" charset="0"/>
                        <a:cs typeface="Arial" panose="020B0604020202020204" pitchFamily="34" charset="0"/>
                      </a:endParaRPr>
                    </a:p>
                  </a:txBody>
                  <a:tcPr marL="36362" marR="36362" marT="0" marB="91440" anchor="b">
                    <a:lnT w="38100" cap="flat" cmpd="sng" algn="ctr">
                      <a:solidFill>
                        <a:srgbClr val="2A0D39"/>
                      </a:solidFill>
                      <a:prstDash val="solid"/>
                      <a:round/>
                      <a:headEnd type="none" w="med" len="med"/>
                      <a:tailEnd type="none" w="med" len="med"/>
                    </a:lnT>
                    <a:solidFill>
                      <a:srgbClr val="2A0D39"/>
                    </a:solidFill>
                  </a:tcPr>
                </a:tc>
                <a:tc>
                  <a:txBody>
                    <a:bodyPr/>
                    <a:lstStyle/>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Pooled OM </a:t>
                      </a:r>
                    </a:p>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(n = 296)</a:t>
                      </a:r>
                    </a:p>
                  </a:txBody>
                  <a:tcPr marL="36362" marR="36362" marT="0" marB="91440" anchor="b">
                    <a:lnT w="38100" cap="flat" cmpd="sng" algn="ctr">
                      <a:solidFill>
                        <a:srgbClr val="9999FF"/>
                      </a:solidFill>
                      <a:prstDash val="solid"/>
                      <a:round/>
                      <a:headEnd type="none" w="med" len="med"/>
                      <a:tailEnd type="none" w="med" len="med"/>
                    </a:lnT>
                    <a:solidFill>
                      <a:srgbClr val="9999FF"/>
                    </a:solidFill>
                  </a:tcPr>
                </a:tc>
              </a:tr>
              <a:tr h="457200">
                <a:tc>
                  <a:txBody>
                    <a:bodyPr/>
                    <a:lstStyle/>
                    <a:p>
                      <a:pPr marL="0" marR="0" indent="53975">
                        <a:lnSpc>
                          <a:spcPct val="115000"/>
                        </a:lnSpc>
                        <a:spcBef>
                          <a:spcPts val="100"/>
                        </a:spcBef>
                        <a:spcAft>
                          <a:spcPts val="100"/>
                        </a:spcAft>
                      </a:pPr>
                      <a:r>
                        <a:rPr lang="en-US" sz="1600" b="1" dirty="0" smtClean="0">
                          <a:solidFill>
                            <a:schemeClr val="bg1"/>
                          </a:solidFill>
                          <a:effectLst/>
                          <a:latin typeface="Arial" panose="020B0604020202020204" pitchFamily="34" charset="0"/>
                          <a:ea typeface="Times New Roman"/>
                          <a:cs typeface="Arial" panose="020B0604020202020204" pitchFamily="34" charset="0"/>
                        </a:rPr>
                        <a:t>Cardiac SAEs</a:t>
                      </a:r>
                      <a:endParaRPr lang="en-US" sz="1600" b="1" dirty="0">
                        <a:solidFill>
                          <a:schemeClr val="bg1"/>
                        </a:solidFill>
                        <a:effectLst/>
                        <a:latin typeface="Arial" panose="020B0604020202020204" pitchFamily="34" charset="0"/>
                        <a:ea typeface="Times New Roman"/>
                        <a:cs typeface="Arial" panose="020B0604020202020204" pitchFamily="34" charset="0"/>
                      </a:endParaRPr>
                    </a:p>
                  </a:txBody>
                  <a:tcPr marL="12700" marR="12700" marT="0" marB="0" anchor="ctr">
                    <a:solidFill>
                      <a:schemeClr val="accent4">
                        <a:lumMod val="50000"/>
                      </a:schemeClr>
                    </a:solidFill>
                  </a:tcP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19 (</a:t>
                      </a:r>
                      <a:r>
                        <a:rPr lang="en-US" sz="1600" dirty="0" smtClean="0">
                          <a:solidFill>
                            <a:srgbClr val="000000"/>
                          </a:solidFill>
                          <a:effectLst/>
                          <a:latin typeface="Arial" panose="020B0604020202020204" pitchFamily="34" charset="0"/>
                          <a:ea typeface="Times New Roman"/>
                          <a:cs typeface="Arial" panose="020B0604020202020204" pitchFamily="34" charset="0"/>
                        </a:rPr>
                        <a:t>13)</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18 (</a:t>
                      </a:r>
                      <a:r>
                        <a:rPr lang="en-US" sz="1600" dirty="0" smtClean="0">
                          <a:solidFill>
                            <a:srgbClr val="000000"/>
                          </a:solidFill>
                          <a:effectLst/>
                          <a:latin typeface="Arial" panose="020B0604020202020204" pitchFamily="34" charset="0"/>
                          <a:ea typeface="Times New Roman"/>
                          <a:cs typeface="Arial" panose="020B0604020202020204" pitchFamily="34" charset="0"/>
                        </a:rPr>
                        <a:t>12)</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7 (</a:t>
                      </a:r>
                      <a:r>
                        <a:rPr lang="en-US" sz="1600" dirty="0" smtClean="0">
                          <a:solidFill>
                            <a:srgbClr val="000000"/>
                          </a:solidFill>
                          <a:effectLst/>
                          <a:latin typeface="Arial" panose="020B0604020202020204" pitchFamily="34" charset="0"/>
                          <a:ea typeface="Times New Roman"/>
                          <a:cs typeface="Arial" panose="020B0604020202020204" pitchFamily="34" charset="0"/>
                        </a:rPr>
                        <a:t>12)</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7 (</a:t>
                      </a:r>
                      <a:r>
                        <a:rPr lang="en-US" sz="1600" dirty="0" smtClean="0">
                          <a:solidFill>
                            <a:srgbClr val="000000"/>
                          </a:solidFill>
                          <a:effectLst/>
                          <a:latin typeface="Arial" panose="020B0604020202020204" pitchFamily="34" charset="0"/>
                          <a:ea typeface="Times New Roman"/>
                          <a:cs typeface="Arial" panose="020B0604020202020204" pitchFamily="34" charset="0"/>
                        </a:rPr>
                        <a:t>9)</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17 (</a:t>
                      </a:r>
                      <a:r>
                        <a:rPr lang="en-US" sz="1600" dirty="0" smtClean="0">
                          <a:solidFill>
                            <a:srgbClr val="000000"/>
                          </a:solidFill>
                          <a:effectLst/>
                          <a:latin typeface="Arial" panose="020B0604020202020204" pitchFamily="34" charset="0"/>
                          <a:ea typeface="Times New Roman"/>
                          <a:cs typeface="Arial" panose="020B0604020202020204" pitchFamily="34" charset="0"/>
                        </a:rPr>
                        <a:t>12)</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35 (</a:t>
                      </a:r>
                      <a:r>
                        <a:rPr lang="en-US" sz="1600" dirty="0" smtClean="0">
                          <a:solidFill>
                            <a:srgbClr val="000000"/>
                          </a:solidFill>
                          <a:effectLst/>
                          <a:latin typeface="Arial" panose="020B0604020202020204" pitchFamily="34" charset="0"/>
                          <a:ea typeface="Times New Roman"/>
                          <a:cs typeface="Arial" panose="020B0604020202020204" pitchFamily="34" charset="0"/>
                        </a:rPr>
                        <a:t>12)</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r>
              <a:tr h="457200">
                <a:tc>
                  <a:txBody>
                    <a:bodyPr/>
                    <a:lstStyle/>
                    <a:p>
                      <a:pPr marL="127000" marR="0" indent="103188">
                        <a:lnSpc>
                          <a:spcPct val="115000"/>
                        </a:lnSpc>
                        <a:spcBef>
                          <a:spcPts val="100"/>
                        </a:spcBef>
                        <a:spcAft>
                          <a:spcPts val="100"/>
                        </a:spcAft>
                      </a:pPr>
                      <a:r>
                        <a:rPr lang="en-US" sz="1600" b="0" dirty="0">
                          <a:solidFill>
                            <a:schemeClr val="bg1"/>
                          </a:solidFill>
                          <a:effectLst/>
                          <a:latin typeface="Arial" panose="020B0604020202020204" pitchFamily="34" charset="0"/>
                          <a:ea typeface="Times New Roman"/>
                          <a:cs typeface="Arial" panose="020B0604020202020204" pitchFamily="34" charset="0"/>
                        </a:rPr>
                        <a:t>Cardiac failure</a:t>
                      </a:r>
                    </a:p>
                  </a:txBody>
                  <a:tcPr marL="12700" marR="12700" marT="0" marB="0" anchor="ctr">
                    <a:solidFill>
                      <a:schemeClr val="accent4">
                        <a:lumMod val="50000"/>
                      </a:schemeClr>
                    </a:solidFill>
                  </a:tcP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4 </a:t>
                      </a:r>
                      <a:r>
                        <a:rPr lang="en-US" sz="1600" dirty="0" smtClean="0">
                          <a:solidFill>
                            <a:srgbClr val="000000"/>
                          </a:solidFill>
                          <a:effectLst/>
                          <a:latin typeface="Arial" panose="020B0604020202020204" pitchFamily="34" charset="0"/>
                          <a:ea typeface="Times New Roman"/>
                          <a:cs typeface="Arial" panose="020B0604020202020204" pitchFamily="34" charset="0"/>
                        </a:rPr>
                        <a:t>(3)</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3 (</a:t>
                      </a:r>
                      <a:r>
                        <a:rPr lang="en-US" sz="1600" dirty="0" smtClean="0">
                          <a:solidFill>
                            <a:srgbClr val="000000"/>
                          </a:solidFill>
                          <a:effectLst/>
                          <a:latin typeface="Arial" panose="020B0604020202020204" pitchFamily="34" charset="0"/>
                          <a:ea typeface="Times New Roman"/>
                          <a:cs typeface="Arial" panose="020B0604020202020204" pitchFamily="34" charset="0"/>
                        </a:rPr>
                        <a:t>2)</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1 </a:t>
                      </a:r>
                      <a:r>
                        <a:rPr lang="en-US" sz="1600" dirty="0" smtClean="0">
                          <a:solidFill>
                            <a:srgbClr val="000000"/>
                          </a:solidFill>
                          <a:effectLst/>
                          <a:latin typeface="Arial" panose="020B0604020202020204" pitchFamily="34" charset="0"/>
                          <a:ea typeface="Times New Roman"/>
                          <a:cs typeface="Arial" panose="020B0604020202020204" pitchFamily="34" charset="0"/>
                        </a:rPr>
                        <a:t>(2)</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3 </a:t>
                      </a:r>
                      <a:r>
                        <a:rPr lang="en-US" sz="1600" dirty="0" smtClean="0">
                          <a:solidFill>
                            <a:srgbClr val="000000"/>
                          </a:solidFill>
                          <a:effectLst/>
                          <a:latin typeface="Arial" panose="020B0604020202020204" pitchFamily="34" charset="0"/>
                          <a:ea typeface="Times New Roman"/>
                          <a:cs typeface="Arial" panose="020B0604020202020204" pitchFamily="34" charset="0"/>
                        </a:rPr>
                        <a:t>(4)</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5 (</a:t>
                      </a:r>
                      <a:r>
                        <a:rPr lang="en-US" sz="1600" dirty="0" smtClean="0">
                          <a:solidFill>
                            <a:srgbClr val="000000"/>
                          </a:solidFill>
                          <a:effectLst/>
                          <a:latin typeface="Arial" panose="020B0604020202020204" pitchFamily="34" charset="0"/>
                          <a:ea typeface="Times New Roman"/>
                          <a:cs typeface="Arial" panose="020B0604020202020204" pitchFamily="34" charset="0"/>
                        </a:rPr>
                        <a:t>3)</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8 </a:t>
                      </a:r>
                      <a:r>
                        <a:rPr lang="en-US" sz="1600" dirty="0" smtClean="0">
                          <a:solidFill>
                            <a:srgbClr val="000000"/>
                          </a:solidFill>
                          <a:effectLst/>
                          <a:latin typeface="Arial" panose="020B0604020202020204" pitchFamily="34" charset="0"/>
                          <a:ea typeface="Times New Roman"/>
                          <a:cs typeface="Arial" panose="020B0604020202020204" pitchFamily="34" charset="0"/>
                        </a:rPr>
                        <a:t>(3)</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r>
              <a:tr h="457200">
                <a:tc>
                  <a:txBody>
                    <a:bodyPr/>
                    <a:lstStyle/>
                    <a:p>
                      <a:pPr marL="127000" marR="0" indent="103188">
                        <a:lnSpc>
                          <a:spcPct val="115000"/>
                        </a:lnSpc>
                        <a:spcBef>
                          <a:spcPts val="100"/>
                        </a:spcBef>
                        <a:spcAft>
                          <a:spcPts val="100"/>
                        </a:spcAft>
                      </a:pPr>
                      <a:r>
                        <a:rPr lang="en-US" sz="1600" b="0" dirty="0">
                          <a:solidFill>
                            <a:schemeClr val="bg1"/>
                          </a:solidFill>
                          <a:effectLst/>
                          <a:latin typeface="Arial" panose="020B0604020202020204" pitchFamily="34" charset="0"/>
                          <a:ea typeface="Times New Roman"/>
                          <a:cs typeface="Arial" panose="020B0604020202020204" pitchFamily="34" charset="0"/>
                        </a:rPr>
                        <a:t>Cardiac failure acute</a:t>
                      </a:r>
                    </a:p>
                  </a:txBody>
                  <a:tcPr marL="12700" marR="12700" marT="0" marB="0" anchor="ctr">
                    <a:solidFill>
                      <a:schemeClr val="accent4">
                        <a:lumMod val="50000"/>
                      </a:schemeClr>
                    </a:solidFill>
                  </a:tcP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1 </a:t>
                      </a:r>
                      <a:r>
                        <a:rPr lang="en-US" sz="1600" dirty="0" smtClean="0">
                          <a:solidFill>
                            <a:srgbClr val="000000"/>
                          </a:solidFill>
                          <a:effectLst/>
                          <a:latin typeface="Arial" panose="020B0604020202020204" pitchFamily="34" charset="0"/>
                          <a:ea typeface="Times New Roman"/>
                          <a:cs typeface="Arial" panose="020B0604020202020204" pitchFamily="34" charset="0"/>
                        </a:rPr>
                        <a:t>(1)</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3 (</a:t>
                      </a:r>
                      <a:r>
                        <a:rPr lang="en-US" sz="1600" dirty="0" smtClean="0">
                          <a:solidFill>
                            <a:srgbClr val="000000"/>
                          </a:solidFill>
                          <a:effectLst/>
                          <a:latin typeface="Arial" panose="020B0604020202020204" pitchFamily="34" charset="0"/>
                          <a:ea typeface="Times New Roman"/>
                          <a:cs typeface="Arial" panose="020B0604020202020204" pitchFamily="34" charset="0"/>
                        </a:rPr>
                        <a:t>2)</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1 </a:t>
                      </a:r>
                      <a:r>
                        <a:rPr lang="en-US" sz="1600" dirty="0" smtClean="0">
                          <a:solidFill>
                            <a:srgbClr val="000000"/>
                          </a:solidFill>
                          <a:effectLst/>
                          <a:latin typeface="Arial" panose="020B0604020202020204" pitchFamily="34" charset="0"/>
                          <a:ea typeface="Times New Roman"/>
                          <a:cs typeface="Arial" panose="020B0604020202020204" pitchFamily="34" charset="0"/>
                        </a:rPr>
                        <a:t>(2)</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2 </a:t>
                      </a:r>
                      <a:r>
                        <a:rPr lang="en-US" sz="1600" dirty="0" smtClean="0">
                          <a:solidFill>
                            <a:srgbClr val="000000"/>
                          </a:solidFill>
                          <a:effectLst/>
                          <a:latin typeface="Arial" panose="020B0604020202020204" pitchFamily="34" charset="0"/>
                          <a:ea typeface="Times New Roman"/>
                          <a:cs typeface="Arial" panose="020B0604020202020204" pitchFamily="34" charset="0"/>
                        </a:rPr>
                        <a:t>(3)</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3 (</a:t>
                      </a:r>
                      <a:r>
                        <a:rPr lang="en-US" sz="1600" dirty="0" smtClean="0">
                          <a:solidFill>
                            <a:srgbClr val="000000"/>
                          </a:solidFill>
                          <a:effectLst/>
                          <a:latin typeface="Arial" panose="020B0604020202020204" pitchFamily="34" charset="0"/>
                          <a:ea typeface="Times New Roman"/>
                          <a:cs typeface="Arial" panose="020B0604020202020204" pitchFamily="34" charset="0"/>
                        </a:rPr>
                        <a:t>2)</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6 (</a:t>
                      </a:r>
                      <a:r>
                        <a:rPr lang="en-US" sz="1600" dirty="0" smtClean="0">
                          <a:solidFill>
                            <a:srgbClr val="000000"/>
                          </a:solidFill>
                          <a:effectLst/>
                          <a:latin typeface="Arial" panose="020B0604020202020204" pitchFamily="34" charset="0"/>
                          <a:ea typeface="Times New Roman"/>
                          <a:cs typeface="Arial" panose="020B0604020202020204" pitchFamily="34" charset="0"/>
                        </a:rPr>
                        <a:t>2)</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r>
              <a:tr h="457200">
                <a:tc>
                  <a:txBody>
                    <a:bodyPr/>
                    <a:lstStyle/>
                    <a:p>
                      <a:pPr marL="127000" marR="0" indent="103188">
                        <a:lnSpc>
                          <a:spcPct val="115000"/>
                        </a:lnSpc>
                        <a:spcBef>
                          <a:spcPts val="100"/>
                        </a:spcBef>
                        <a:spcAft>
                          <a:spcPts val="100"/>
                        </a:spcAft>
                      </a:pPr>
                      <a:r>
                        <a:rPr lang="en-US" sz="1600" b="0" dirty="0">
                          <a:solidFill>
                            <a:schemeClr val="bg1"/>
                          </a:solidFill>
                          <a:effectLst/>
                          <a:latin typeface="Arial" panose="020B0604020202020204" pitchFamily="34" charset="0"/>
                          <a:ea typeface="Times New Roman"/>
                          <a:cs typeface="Arial" panose="020B0604020202020204" pitchFamily="34" charset="0"/>
                        </a:rPr>
                        <a:t>Cardiac failure congestive</a:t>
                      </a:r>
                    </a:p>
                  </a:txBody>
                  <a:tcPr marL="12700" marR="12700" marT="0" marB="0" anchor="ctr">
                    <a:solidFill>
                      <a:schemeClr val="accent4">
                        <a:lumMod val="50000"/>
                      </a:schemeClr>
                    </a:solidFill>
                  </a:tcP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3 (</a:t>
                      </a:r>
                      <a:r>
                        <a:rPr lang="en-US" sz="1600" dirty="0" smtClean="0">
                          <a:solidFill>
                            <a:srgbClr val="000000"/>
                          </a:solidFill>
                          <a:effectLst/>
                          <a:latin typeface="Arial" panose="020B0604020202020204" pitchFamily="34" charset="0"/>
                          <a:ea typeface="Times New Roman"/>
                          <a:cs typeface="Arial" panose="020B0604020202020204" pitchFamily="34" charset="0"/>
                        </a:rPr>
                        <a:t>2)</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3 (</a:t>
                      </a:r>
                      <a:r>
                        <a:rPr lang="en-US" sz="1600" dirty="0" smtClean="0">
                          <a:solidFill>
                            <a:srgbClr val="000000"/>
                          </a:solidFill>
                          <a:effectLst/>
                          <a:latin typeface="Arial" panose="020B0604020202020204" pitchFamily="34" charset="0"/>
                          <a:ea typeface="Times New Roman"/>
                          <a:cs typeface="Arial" panose="020B0604020202020204" pitchFamily="34" charset="0"/>
                        </a:rPr>
                        <a:t>2)</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2 (</a:t>
                      </a:r>
                      <a:r>
                        <a:rPr lang="en-US" sz="1600" dirty="0" smtClean="0">
                          <a:solidFill>
                            <a:srgbClr val="000000"/>
                          </a:solidFill>
                          <a:effectLst/>
                          <a:latin typeface="Arial" panose="020B0604020202020204" pitchFamily="34" charset="0"/>
                          <a:ea typeface="Times New Roman"/>
                          <a:cs typeface="Arial" panose="020B0604020202020204" pitchFamily="34" charset="0"/>
                        </a:rPr>
                        <a:t>3)</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3 (</a:t>
                      </a:r>
                      <a:r>
                        <a:rPr lang="en-US" sz="1600" dirty="0" smtClean="0">
                          <a:solidFill>
                            <a:srgbClr val="000000"/>
                          </a:solidFill>
                          <a:effectLst/>
                          <a:latin typeface="Arial" panose="020B0604020202020204" pitchFamily="34" charset="0"/>
                          <a:ea typeface="Times New Roman"/>
                          <a:cs typeface="Arial" panose="020B0604020202020204" pitchFamily="34" charset="0"/>
                        </a:rPr>
                        <a:t>2)</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6 (</a:t>
                      </a:r>
                      <a:r>
                        <a:rPr lang="en-US" sz="1600" dirty="0" smtClean="0">
                          <a:solidFill>
                            <a:srgbClr val="000000"/>
                          </a:solidFill>
                          <a:effectLst/>
                          <a:latin typeface="Arial" panose="020B0604020202020204" pitchFamily="34" charset="0"/>
                          <a:ea typeface="Times New Roman"/>
                          <a:cs typeface="Arial" panose="020B0604020202020204" pitchFamily="34" charset="0"/>
                        </a:rPr>
                        <a:t>2)</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r>
              <a:tr h="457200">
                <a:tc>
                  <a:txBody>
                    <a:bodyPr/>
                    <a:lstStyle/>
                    <a:p>
                      <a:pPr marL="127000" marR="0" indent="103188">
                        <a:lnSpc>
                          <a:spcPct val="115000"/>
                        </a:lnSpc>
                        <a:spcBef>
                          <a:spcPts val="100"/>
                        </a:spcBef>
                        <a:spcAft>
                          <a:spcPts val="100"/>
                        </a:spcAft>
                      </a:pPr>
                      <a:r>
                        <a:rPr lang="en-US" sz="1600" b="0" dirty="0">
                          <a:solidFill>
                            <a:schemeClr val="bg1"/>
                          </a:solidFill>
                          <a:effectLst/>
                          <a:latin typeface="Arial" panose="020B0604020202020204" pitchFamily="34" charset="0"/>
                          <a:ea typeface="Times New Roman"/>
                          <a:cs typeface="Arial" panose="020B0604020202020204" pitchFamily="34" charset="0"/>
                        </a:rPr>
                        <a:t>Angina pectoris</a:t>
                      </a:r>
                    </a:p>
                  </a:txBody>
                  <a:tcPr marL="12700" marR="12700" marT="0" marB="0" anchor="ctr">
                    <a:solidFill>
                      <a:schemeClr val="accent4">
                        <a:lumMod val="50000"/>
                      </a:schemeClr>
                    </a:solidFill>
                  </a:tcP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3 (</a:t>
                      </a:r>
                      <a:r>
                        <a:rPr lang="en-US" sz="1600" dirty="0" smtClean="0">
                          <a:solidFill>
                            <a:srgbClr val="000000"/>
                          </a:solidFill>
                          <a:effectLst/>
                          <a:latin typeface="Arial" panose="020B0604020202020204" pitchFamily="34" charset="0"/>
                          <a:ea typeface="Times New Roman"/>
                          <a:cs typeface="Arial" panose="020B0604020202020204" pitchFamily="34" charset="0"/>
                        </a:rPr>
                        <a:t>2)</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1 </a:t>
                      </a:r>
                      <a:r>
                        <a:rPr lang="en-US" sz="1600" dirty="0" smtClean="0">
                          <a:solidFill>
                            <a:srgbClr val="000000"/>
                          </a:solidFill>
                          <a:effectLst/>
                          <a:latin typeface="Arial" panose="020B0604020202020204" pitchFamily="34" charset="0"/>
                          <a:ea typeface="Times New Roman"/>
                          <a:cs typeface="Arial" panose="020B0604020202020204" pitchFamily="34" charset="0"/>
                        </a:rPr>
                        <a:t>(2)</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1 </a:t>
                      </a:r>
                      <a:r>
                        <a:rPr lang="en-US" sz="1600" dirty="0" smtClean="0">
                          <a:solidFill>
                            <a:srgbClr val="000000"/>
                          </a:solidFill>
                          <a:effectLst/>
                          <a:latin typeface="Arial" panose="020B0604020202020204" pitchFamily="34" charset="0"/>
                          <a:ea typeface="Times New Roman"/>
                          <a:cs typeface="Arial" panose="020B0604020202020204" pitchFamily="34" charset="0"/>
                        </a:rPr>
                        <a:t>(1)</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4 (</a:t>
                      </a:r>
                      <a:r>
                        <a:rPr lang="en-US" sz="1600" dirty="0" smtClean="0">
                          <a:solidFill>
                            <a:srgbClr val="000000"/>
                          </a:solidFill>
                          <a:effectLst/>
                          <a:latin typeface="Arial" panose="020B0604020202020204" pitchFamily="34" charset="0"/>
                          <a:ea typeface="Times New Roman"/>
                          <a:cs typeface="Arial" panose="020B0604020202020204" pitchFamily="34" charset="0"/>
                        </a:rPr>
                        <a:t>1)</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r>
              <a:tr h="457200">
                <a:tc>
                  <a:txBody>
                    <a:bodyPr/>
                    <a:lstStyle/>
                    <a:p>
                      <a:pPr marL="127000" marR="0" indent="103188">
                        <a:lnSpc>
                          <a:spcPct val="115000"/>
                        </a:lnSpc>
                        <a:spcBef>
                          <a:spcPts val="100"/>
                        </a:spcBef>
                        <a:spcAft>
                          <a:spcPts val="100"/>
                        </a:spcAft>
                      </a:pPr>
                      <a:r>
                        <a:rPr lang="en-US" sz="1600" b="0" dirty="0">
                          <a:solidFill>
                            <a:schemeClr val="bg1"/>
                          </a:solidFill>
                          <a:effectLst/>
                          <a:latin typeface="Arial" panose="020B0604020202020204" pitchFamily="34" charset="0"/>
                          <a:ea typeface="Times New Roman"/>
                          <a:cs typeface="Arial" panose="020B0604020202020204" pitchFamily="34" charset="0"/>
                        </a:rPr>
                        <a:t>Ventricular tachycardia</a:t>
                      </a:r>
                    </a:p>
                  </a:txBody>
                  <a:tcPr marL="12700" marR="12700" marT="0" marB="0" anchor="ctr">
                    <a:solidFill>
                      <a:schemeClr val="accent4">
                        <a:lumMod val="50000"/>
                      </a:schemeClr>
                    </a:solidFill>
                  </a:tcP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1 </a:t>
                      </a:r>
                      <a:r>
                        <a:rPr lang="en-US" sz="1600" dirty="0" smtClean="0">
                          <a:solidFill>
                            <a:srgbClr val="000000"/>
                          </a:solidFill>
                          <a:effectLst/>
                          <a:latin typeface="Arial" panose="020B0604020202020204" pitchFamily="34" charset="0"/>
                          <a:ea typeface="Times New Roman"/>
                          <a:cs typeface="Arial" panose="020B0604020202020204" pitchFamily="34" charset="0"/>
                        </a:rPr>
                        <a:t>(1)</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2 (</a:t>
                      </a:r>
                      <a:r>
                        <a:rPr lang="en-US" sz="1600" dirty="0" smtClean="0">
                          <a:solidFill>
                            <a:srgbClr val="000000"/>
                          </a:solidFill>
                          <a:effectLst/>
                          <a:latin typeface="Arial" panose="020B0604020202020204" pitchFamily="34" charset="0"/>
                          <a:ea typeface="Times New Roman"/>
                          <a:cs typeface="Arial" panose="020B0604020202020204" pitchFamily="34" charset="0"/>
                        </a:rPr>
                        <a:t>1)</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1 </a:t>
                      </a:r>
                      <a:r>
                        <a:rPr lang="en-US" sz="1600" dirty="0" smtClean="0">
                          <a:solidFill>
                            <a:srgbClr val="000000"/>
                          </a:solidFill>
                          <a:effectLst/>
                          <a:latin typeface="Arial" panose="020B0604020202020204" pitchFamily="34" charset="0"/>
                          <a:ea typeface="Times New Roman"/>
                          <a:cs typeface="Arial" panose="020B0604020202020204" pitchFamily="34" charset="0"/>
                        </a:rPr>
                        <a:t>(2)</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solidFill>
                            <a:srgbClr val="000000"/>
                          </a:solidFill>
                          <a:effectLst/>
                          <a:latin typeface="Arial" panose="020B0604020202020204" pitchFamily="34" charset="0"/>
                          <a:ea typeface="Times New Roman"/>
                          <a:cs typeface="Arial" panose="020B0604020202020204" pitchFamily="34" charset="0"/>
                        </a:rPr>
                        <a:t>-</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1 </a:t>
                      </a:r>
                      <a:r>
                        <a:rPr lang="en-US" sz="1600" dirty="0" smtClean="0">
                          <a:solidFill>
                            <a:srgbClr val="000000"/>
                          </a:solidFill>
                          <a:effectLst/>
                          <a:latin typeface="Arial" panose="020B0604020202020204" pitchFamily="34" charset="0"/>
                          <a:ea typeface="Times New Roman"/>
                          <a:cs typeface="Arial" panose="020B0604020202020204" pitchFamily="34" charset="0"/>
                        </a:rPr>
                        <a:t>(1)</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a:solidFill>
                            <a:srgbClr val="000000"/>
                          </a:solidFill>
                          <a:effectLst/>
                          <a:latin typeface="Arial" panose="020B0604020202020204" pitchFamily="34" charset="0"/>
                          <a:ea typeface="Times New Roman"/>
                          <a:cs typeface="Arial" panose="020B0604020202020204" pitchFamily="34" charset="0"/>
                        </a:rPr>
                        <a:t>3 (</a:t>
                      </a:r>
                      <a:r>
                        <a:rPr lang="en-US" sz="1600" dirty="0" smtClean="0">
                          <a:solidFill>
                            <a:srgbClr val="000000"/>
                          </a:solidFill>
                          <a:effectLst/>
                          <a:latin typeface="Arial" panose="020B0604020202020204" pitchFamily="34" charset="0"/>
                          <a:ea typeface="Times New Roman"/>
                          <a:cs typeface="Arial" panose="020B0604020202020204" pitchFamily="34" charset="0"/>
                        </a:rPr>
                        <a:t>1)</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r>
            </a:tbl>
          </a:graphicData>
        </a:graphic>
      </p:graphicFrame>
      <p:sp>
        <p:nvSpPr>
          <p:cNvPr id="7" name="Title 1"/>
          <p:cNvSpPr txBox="1">
            <a:spLocks/>
          </p:cNvSpPr>
          <p:nvPr/>
        </p:nvSpPr>
        <p:spPr>
          <a:xfrm>
            <a:off x="879707" y="76200"/>
            <a:ext cx="7674886" cy="9732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latin typeface="Arial" panose="020B0604020202020204" pitchFamily="34" charset="0"/>
                <a:cs typeface="Arial" panose="020B0604020202020204" pitchFamily="34" charset="0"/>
              </a:rPr>
              <a:t>Cardiac Serious </a:t>
            </a:r>
            <a:r>
              <a:rPr lang="en-US" sz="3200" b="1" dirty="0">
                <a:latin typeface="Arial" panose="020B0604020202020204" pitchFamily="34" charset="0"/>
                <a:cs typeface="Arial" panose="020B0604020202020204" pitchFamily="34" charset="0"/>
              </a:rPr>
              <a:t>Adverse </a:t>
            </a:r>
            <a:r>
              <a:rPr lang="en-US" sz="3200" b="1" dirty="0" smtClean="0">
                <a:latin typeface="Arial" panose="020B0604020202020204" pitchFamily="34" charset="0"/>
                <a:cs typeface="Arial" panose="020B0604020202020204" pitchFamily="34" charset="0"/>
              </a:rPr>
              <a:t>Events</a:t>
            </a:r>
            <a:endParaRPr lang="en-US" sz="3200" b="1" strike="sngStrike" dirty="0">
              <a:latin typeface="Arial" panose="020B0604020202020204" pitchFamily="34" charset="0"/>
              <a:cs typeface="Arial" panose="020B0604020202020204" pitchFamily="34" charset="0"/>
            </a:endParaRPr>
          </a:p>
        </p:txBody>
      </p:sp>
      <p:sp>
        <p:nvSpPr>
          <p:cNvPr id="4" name="TextBox 3"/>
          <p:cNvSpPr txBox="1"/>
          <p:nvPr/>
        </p:nvSpPr>
        <p:spPr>
          <a:xfrm>
            <a:off x="228601" y="6396335"/>
            <a:ext cx="7391400" cy="276999"/>
          </a:xfrm>
          <a:prstGeom prst="rect">
            <a:avLst/>
          </a:prstGeom>
          <a:noFill/>
        </p:spPr>
        <p:txBody>
          <a:bodyPr wrap="square" rtlCol="0">
            <a:spAutoFit/>
          </a:bodyPr>
          <a:lstStyle/>
          <a:p>
            <a:r>
              <a:rPr lang="en-GB" sz="1200" baseline="30000" dirty="0" smtClean="0">
                <a:latin typeface="Arial" panose="020B0604020202020204" pitchFamily="34" charset="0"/>
                <a:cs typeface="Arial" panose="020B0604020202020204" pitchFamily="34" charset="0"/>
              </a:rPr>
              <a:t>a </a:t>
            </a:r>
            <a:r>
              <a:rPr lang="en-GB" sz="1200" dirty="0" smtClean="0">
                <a:latin typeface="Arial" panose="020B0604020202020204" pitchFamily="34" charset="0"/>
                <a:cs typeface="Arial" panose="020B0604020202020204" pitchFamily="34" charset="0"/>
              </a:rPr>
              <a:t>Excludes 3 patients that were not dosed </a:t>
            </a:r>
            <a:endParaRPr lang="en-US" sz="1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395318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9" name="Content Placeholder 3"/>
          <p:cNvGraphicFramePr>
            <a:graphicFrameLocks noGrp="1"/>
          </p:cNvGraphicFramePr>
          <p:nvPr>
            <p:ph idx="1"/>
            <p:extLst>
              <p:ext uri="{D42A27DB-BD31-4B8C-83A1-F6EECF244321}">
                <p14:modId xmlns:p14="http://schemas.microsoft.com/office/powerpoint/2010/main" val="2920493638"/>
              </p:ext>
            </p:extLst>
          </p:nvPr>
        </p:nvGraphicFramePr>
        <p:xfrm>
          <a:off x="127255" y="1143001"/>
          <a:ext cx="8915399" cy="4937082"/>
        </p:xfrm>
        <a:graphic>
          <a:graphicData uri="http://schemas.openxmlformats.org/drawingml/2006/table">
            <a:tbl>
              <a:tblPr firstRow="1" bandRow="1">
                <a:tableStyleId>{00A15C55-8517-42AA-B614-E9B94910E393}</a:tableStyleId>
              </a:tblPr>
              <a:tblGrid>
                <a:gridCol w="2638424"/>
                <a:gridCol w="1057275"/>
                <a:gridCol w="1009650"/>
                <a:gridCol w="1076325"/>
                <a:gridCol w="1047750"/>
                <a:gridCol w="981075"/>
                <a:gridCol w="1104900"/>
              </a:tblGrid>
              <a:tr h="347133">
                <a:tc>
                  <a:txBody>
                    <a:bodyPr/>
                    <a:lstStyle/>
                    <a:p>
                      <a:pPr marL="0" marR="0">
                        <a:spcBef>
                          <a:spcPts val="0"/>
                        </a:spcBef>
                        <a:spcAft>
                          <a:spcPts val="0"/>
                        </a:spcAft>
                      </a:pPr>
                      <a:endParaRPr lang="en-GB" sz="1400" b="1" noProof="0" dirty="0">
                        <a:solidFill>
                          <a:schemeClr val="bg1"/>
                        </a:solidFill>
                        <a:effectLst/>
                        <a:latin typeface="Arial" panose="020B0604020202020204" pitchFamily="34" charset="0"/>
                        <a:ea typeface="Times New Roman"/>
                        <a:cs typeface="Arial" panose="020B0604020202020204" pitchFamily="34" charset="0"/>
                      </a:endParaRPr>
                    </a:p>
                  </a:txBody>
                  <a:tcPr marR="36362" marT="0" marB="91440" anchor="b">
                    <a:lnB w="38100" cap="flat" cmpd="sng" algn="ctr">
                      <a:solidFill>
                        <a:srgbClr val="403152"/>
                      </a:solidFill>
                      <a:prstDash val="solid"/>
                      <a:round/>
                      <a:headEnd type="none" w="med" len="med"/>
                      <a:tailEnd type="none" w="med" len="med"/>
                    </a:lnB>
                    <a:solidFill>
                      <a:schemeClr val="accent4">
                        <a:lumMod val="50000"/>
                      </a:schemeClr>
                    </a:solidFill>
                  </a:tcPr>
                </a:tc>
                <a:tc>
                  <a:txBody>
                    <a:bodyPr/>
                    <a:lstStyle/>
                    <a:p>
                      <a:pPr marL="0" marR="0" algn="ctr">
                        <a:spcBef>
                          <a:spcPts val="0"/>
                        </a:spcBef>
                        <a:spcAft>
                          <a:spcPts val="0"/>
                        </a:spcAft>
                      </a:pPr>
                      <a:endParaRPr lang="en-GB" sz="1600" b="1" noProof="0" dirty="0">
                        <a:effectLst/>
                        <a:latin typeface="Arial" panose="020B0604020202020204" pitchFamily="34" charset="0"/>
                        <a:ea typeface="Times New Roman"/>
                        <a:cs typeface="Arial" panose="020B0604020202020204" pitchFamily="34" charset="0"/>
                      </a:endParaRPr>
                    </a:p>
                  </a:txBody>
                  <a:tcPr marL="36362" marR="36362" marT="0" marB="91440" anchor="b">
                    <a:lnB w="38100" cap="flat" cmpd="sng" algn="ctr">
                      <a:solidFill>
                        <a:schemeClr val="bg1">
                          <a:lumMod val="50000"/>
                        </a:schemeClr>
                      </a:solidFill>
                      <a:prstDash val="solid"/>
                      <a:round/>
                      <a:headEnd type="none" w="med" len="med"/>
                      <a:tailEnd type="none" w="med" len="med"/>
                    </a:lnB>
                    <a:solidFill>
                      <a:schemeClr val="bg1">
                        <a:lumMod val="50000"/>
                      </a:schemeClr>
                    </a:solidFill>
                  </a:tcPr>
                </a:tc>
                <a:tc>
                  <a:txBody>
                    <a:bodyPr/>
                    <a:lstStyle/>
                    <a:p>
                      <a:pPr marL="0" marR="0" algn="ctr">
                        <a:spcBef>
                          <a:spcPts val="0"/>
                        </a:spcBef>
                        <a:spcAft>
                          <a:spcPts val="0"/>
                        </a:spcAft>
                      </a:pPr>
                      <a:endParaRPr lang="en-GB" sz="1600" b="1" noProof="0" dirty="0">
                        <a:effectLst/>
                        <a:latin typeface="Arial" panose="020B0604020202020204" pitchFamily="34" charset="0"/>
                        <a:ea typeface="Times New Roman"/>
                        <a:cs typeface="Arial" panose="020B0604020202020204" pitchFamily="34" charset="0"/>
                      </a:endParaRPr>
                    </a:p>
                  </a:txBody>
                  <a:tcPr marL="36362" marR="36362" marT="0" marB="91440" anchor="b">
                    <a:lnB w="38100" cap="flat" cmpd="sng" algn="ctr">
                      <a:solidFill>
                        <a:srgbClr val="A98BD9"/>
                      </a:solidFill>
                      <a:prstDash val="solid"/>
                      <a:round/>
                      <a:headEnd type="none" w="med" len="med"/>
                      <a:tailEnd type="none" w="med" len="med"/>
                    </a:lnB>
                    <a:solidFill>
                      <a:srgbClr val="A98BD9"/>
                    </a:solidFill>
                  </a:tcPr>
                </a:tc>
                <a:tc gridSpan="3">
                  <a:txBody>
                    <a:bodyPr/>
                    <a:lstStyle/>
                    <a:p>
                      <a:pPr marL="0" marR="0" algn="ctr">
                        <a:spcBef>
                          <a:spcPts val="0"/>
                        </a:spcBef>
                        <a:spcAft>
                          <a:spcPts val="0"/>
                        </a:spcAft>
                      </a:pPr>
                      <a:r>
                        <a:rPr lang="en-GB" sz="1600" b="1" noProof="0" dirty="0" smtClean="0">
                          <a:effectLst/>
                          <a:latin typeface="Arial" panose="020B0604020202020204" pitchFamily="34" charset="0"/>
                          <a:ea typeface="Times New Roman"/>
                          <a:cs typeface="Arial" panose="020B0604020202020204" pitchFamily="34" charset="0"/>
                        </a:rPr>
                        <a:t>PK-guided titration</a:t>
                      </a:r>
                      <a:r>
                        <a:rPr lang="en-GB" sz="1600" b="1" baseline="0" noProof="0" dirty="0" smtClean="0">
                          <a:effectLst/>
                          <a:latin typeface="Arial" panose="020B0604020202020204" pitchFamily="34" charset="0"/>
                          <a:ea typeface="Times New Roman"/>
                          <a:cs typeface="Arial" panose="020B0604020202020204" pitchFamily="34" charset="0"/>
                        </a:rPr>
                        <a:t> </a:t>
                      </a:r>
                      <a:r>
                        <a:rPr lang="en-GB" sz="1600" b="1" noProof="0" dirty="0" smtClean="0">
                          <a:effectLst/>
                          <a:latin typeface="Arial" panose="020B0604020202020204" pitchFamily="34" charset="0"/>
                          <a:ea typeface="Times New Roman"/>
                          <a:cs typeface="Arial" panose="020B0604020202020204" pitchFamily="34" charset="0"/>
                        </a:rPr>
                        <a:t>arm</a:t>
                      </a:r>
                      <a:endParaRPr lang="en-GB" sz="1600" b="1" noProof="0" dirty="0">
                        <a:effectLst/>
                        <a:latin typeface="Arial" panose="020B0604020202020204" pitchFamily="34" charset="0"/>
                        <a:ea typeface="Times New Roman"/>
                        <a:cs typeface="Arial" panose="020B0604020202020204" pitchFamily="34" charset="0"/>
                      </a:endParaRPr>
                    </a:p>
                  </a:txBody>
                  <a:tcPr marL="36362" marR="36362" marT="0" marB="91440" anchor="b">
                    <a:lnB w="38100" cap="flat" cmpd="sng" algn="ctr">
                      <a:solidFill>
                        <a:srgbClr val="714CB0"/>
                      </a:solidFill>
                      <a:prstDash val="solid"/>
                      <a:round/>
                      <a:headEnd type="none" w="med" len="med"/>
                      <a:tailEnd type="none" w="med" len="med"/>
                    </a:lnB>
                    <a:solidFill>
                      <a:srgbClr val="714CB0"/>
                    </a:solidFill>
                  </a:tcPr>
                </a:tc>
                <a:tc hMerge="1">
                  <a:txBody>
                    <a:bodyPr/>
                    <a:lstStyle/>
                    <a:p>
                      <a:pPr marL="0" marR="0" algn="ctr">
                        <a:spcBef>
                          <a:spcPts val="0"/>
                        </a:spcBef>
                        <a:spcAft>
                          <a:spcPts val="0"/>
                        </a:spcAft>
                      </a:pPr>
                      <a:endParaRPr lang="en-GB" sz="1400" noProof="0" dirty="0" smtClean="0">
                        <a:effectLst/>
                        <a:latin typeface="Arial" panose="020B0604020202020204" pitchFamily="34" charset="0"/>
                        <a:cs typeface="Arial" panose="020B0604020202020204" pitchFamily="34" charset="0"/>
                      </a:endParaRPr>
                    </a:p>
                  </a:txBody>
                  <a:tcPr marL="36362" marR="36362" marT="0" marB="91440" anchor="b">
                    <a:solidFill>
                      <a:srgbClr val="45155E"/>
                    </a:solidFill>
                  </a:tcPr>
                </a:tc>
                <a:tc hMerge="1">
                  <a:txBody>
                    <a:bodyPr/>
                    <a:lstStyle/>
                    <a:p>
                      <a:pPr marL="0" marR="0" algn="ctr">
                        <a:spcBef>
                          <a:spcPts val="0"/>
                        </a:spcBef>
                        <a:spcAft>
                          <a:spcPts val="0"/>
                        </a:spcAft>
                      </a:pPr>
                      <a:endParaRPr lang="en-GB" sz="1400" noProof="0" dirty="0" smtClean="0">
                        <a:effectLst/>
                        <a:latin typeface="Arial" panose="020B0604020202020204" pitchFamily="34" charset="0"/>
                        <a:cs typeface="Arial" panose="020B0604020202020204" pitchFamily="34" charset="0"/>
                      </a:endParaRPr>
                    </a:p>
                  </a:txBody>
                  <a:tcPr marL="36362" marR="36362" marT="0" marB="91440" anchor="b">
                    <a:solidFill>
                      <a:srgbClr val="2A0D39"/>
                    </a:solidFill>
                  </a:tcPr>
                </a:tc>
                <a:tc>
                  <a:txBody>
                    <a:bodyPr/>
                    <a:lstStyle/>
                    <a:p>
                      <a:pPr marL="0" marR="0" algn="ctr">
                        <a:spcBef>
                          <a:spcPts val="0"/>
                        </a:spcBef>
                        <a:spcAft>
                          <a:spcPts val="0"/>
                        </a:spcAft>
                      </a:pPr>
                      <a:endParaRPr lang="en-GB" sz="1600" b="1" noProof="0" dirty="0">
                        <a:effectLst/>
                        <a:latin typeface="Arial" panose="020B0604020202020204" pitchFamily="34" charset="0"/>
                        <a:ea typeface="Times New Roman"/>
                        <a:cs typeface="Arial" panose="020B0604020202020204" pitchFamily="34" charset="0"/>
                      </a:endParaRPr>
                    </a:p>
                  </a:txBody>
                  <a:tcPr marL="36362" marR="36362" marT="0" marB="91440" anchor="b">
                    <a:lnB w="38100" cap="flat" cmpd="sng" algn="ctr">
                      <a:solidFill>
                        <a:srgbClr val="9999FF"/>
                      </a:solidFill>
                      <a:prstDash val="solid"/>
                      <a:round/>
                      <a:headEnd type="none" w="med" len="med"/>
                      <a:tailEnd type="none" w="med" len="med"/>
                    </a:lnB>
                    <a:solidFill>
                      <a:srgbClr val="9999FF"/>
                    </a:solidFill>
                  </a:tcPr>
                </a:tc>
              </a:tr>
              <a:tr h="694267">
                <a:tc>
                  <a:txBody>
                    <a:bodyPr/>
                    <a:lstStyle/>
                    <a:p>
                      <a:pPr marL="0" marR="0">
                        <a:spcBef>
                          <a:spcPts val="0"/>
                        </a:spcBef>
                        <a:spcAft>
                          <a:spcPts val="0"/>
                        </a:spcAft>
                      </a:pPr>
                      <a:r>
                        <a:rPr lang="en-GB" sz="1600" b="1" noProof="0" dirty="0" smtClean="0">
                          <a:solidFill>
                            <a:schemeClr val="bg1"/>
                          </a:solidFill>
                          <a:effectLst/>
                          <a:latin typeface="Arial" panose="020B0604020202020204" pitchFamily="34" charset="0"/>
                          <a:ea typeface="Times New Roman"/>
                          <a:cs typeface="Arial" panose="020B0604020202020204" pitchFamily="34" charset="0"/>
                        </a:rPr>
                        <a:t>n</a:t>
                      </a:r>
                      <a:r>
                        <a:rPr lang="en-GB" sz="1600" b="1" baseline="0" noProof="0" dirty="0" smtClean="0">
                          <a:solidFill>
                            <a:schemeClr val="bg1"/>
                          </a:solidFill>
                          <a:effectLst/>
                          <a:latin typeface="Arial" panose="020B0604020202020204" pitchFamily="34" charset="0"/>
                          <a:ea typeface="Times New Roman"/>
                          <a:cs typeface="Arial" panose="020B0604020202020204" pitchFamily="34" charset="0"/>
                        </a:rPr>
                        <a:t> (%)</a:t>
                      </a:r>
                      <a:endParaRPr lang="en-GB" sz="1600" b="1" noProof="0" dirty="0">
                        <a:solidFill>
                          <a:schemeClr val="bg1"/>
                        </a:solidFill>
                        <a:effectLst/>
                        <a:latin typeface="Arial" panose="020B0604020202020204" pitchFamily="34" charset="0"/>
                        <a:ea typeface="Times New Roman"/>
                        <a:cs typeface="Arial" panose="020B0604020202020204" pitchFamily="34" charset="0"/>
                      </a:endParaRPr>
                    </a:p>
                  </a:txBody>
                  <a:tcPr marR="36362" marT="0" marB="91440" anchor="b">
                    <a:lnT w="38100" cap="flat" cmpd="sng" algn="ctr">
                      <a:solidFill>
                        <a:srgbClr val="403152"/>
                      </a:solidFill>
                      <a:prstDash val="solid"/>
                      <a:round/>
                      <a:headEnd type="none" w="med" len="med"/>
                      <a:tailEnd type="none" w="med" len="med"/>
                    </a:lnT>
                    <a:solidFill>
                      <a:srgbClr val="403152"/>
                    </a:solidFill>
                  </a:tcPr>
                </a:tc>
                <a:tc>
                  <a:txBody>
                    <a:bodyPr/>
                    <a:lstStyle/>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Placebo</a:t>
                      </a:r>
                      <a:br>
                        <a:rPr lang="en-GB" sz="1600" b="1" noProof="0" dirty="0" smtClean="0">
                          <a:solidFill>
                            <a:schemeClr val="bg1"/>
                          </a:solidFill>
                          <a:effectLst/>
                          <a:latin typeface="Arial" panose="020B0604020202020204" pitchFamily="34" charset="0"/>
                          <a:cs typeface="Arial" panose="020B0604020202020204" pitchFamily="34" charset="0"/>
                        </a:rPr>
                      </a:br>
                      <a:r>
                        <a:rPr lang="en-GB" sz="1600" b="1" noProof="0" dirty="0" smtClean="0">
                          <a:solidFill>
                            <a:schemeClr val="bg1"/>
                          </a:solidFill>
                          <a:effectLst/>
                          <a:latin typeface="Arial" panose="020B0604020202020204" pitchFamily="34" charset="0"/>
                          <a:cs typeface="Arial" panose="020B0604020202020204" pitchFamily="34" charset="0"/>
                        </a:rPr>
                        <a:t> (n = 149)</a:t>
                      </a:r>
                      <a:endParaRPr lang="en-GB" sz="1600" b="1" noProof="0" dirty="0">
                        <a:solidFill>
                          <a:schemeClr val="bg1"/>
                        </a:solidFill>
                        <a:effectLst/>
                        <a:latin typeface="Arial" panose="020B0604020202020204" pitchFamily="34" charset="0"/>
                        <a:ea typeface="Times New Roman"/>
                        <a:cs typeface="Arial" panose="020B0604020202020204" pitchFamily="34" charset="0"/>
                      </a:endParaRPr>
                    </a:p>
                  </a:txBody>
                  <a:tcPr marL="36362" marR="36362" marT="0" marB="91440" anchor="b">
                    <a:lnT w="38100" cap="flat" cmpd="sng" algn="ctr">
                      <a:solidFill>
                        <a:schemeClr val="bg1">
                          <a:lumMod val="50000"/>
                        </a:schemeClr>
                      </a:solidFill>
                      <a:prstDash val="solid"/>
                      <a:round/>
                      <a:headEnd type="none" w="med" len="med"/>
                      <a:tailEnd type="none" w="med" len="med"/>
                    </a:lnT>
                    <a:solidFill>
                      <a:schemeClr val="bg1">
                        <a:lumMod val="50000"/>
                      </a:schemeClr>
                    </a:solidFill>
                  </a:tcPr>
                </a:tc>
                <a:tc>
                  <a:txBody>
                    <a:bodyPr/>
                    <a:lstStyle/>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25 mg</a:t>
                      </a:r>
                    </a:p>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 (n = 150)</a:t>
                      </a:r>
                      <a:endParaRPr lang="en-GB" sz="1600" b="1" noProof="0" dirty="0">
                        <a:solidFill>
                          <a:schemeClr val="bg1"/>
                        </a:solidFill>
                        <a:effectLst/>
                        <a:latin typeface="Arial" panose="020B0604020202020204" pitchFamily="34" charset="0"/>
                        <a:ea typeface="Times New Roman"/>
                        <a:cs typeface="Arial" panose="020B0604020202020204" pitchFamily="34" charset="0"/>
                      </a:endParaRPr>
                    </a:p>
                  </a:txBody>
                  <a:tcPr marL="36362" marR="36362" marT="0" marB="91440" anchor="b">
                    <a:lnT w="38100" cap="flat" cmpd="sng" algn="ctr">
                      <a:solidFill>
                        <a:srgbClr val="A98BD9"/>
                      </a:solidFill>
                      <a:prstDash val="solid"/>
                      <a:round/>
                      <a:headEnd type="none" w="med" len="med"/>
                      <a:tailEnd type="none" w="med" len="med"/>
                    </a:lnT>
                    <a:solidFill>
                      <a:srgbClr val="A98BD9"/>
                    </a:solidFill>
                  </a:tcPr>
                </a:tc>
                <a:tc>
                  <a:txBody>
                    <a:bodyPr/>
                    <a:lstStyle/>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25 mg</a:t>
                      </a:r>
                    </a:p>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(n = 58)</a:t>
                      </a:r>
                      <a:endParaRPr lang="en-GB" sz="1600" b="1" noProof="0" dirty="0">
                        <a:solidFill>
                          <a:schemeClr val="bg1"/>
                        </a:solidFill>
                        <a:effectLst/>
                        <a:latin typeface="Arial" panose="020B0604020202020204" pitchFamily="34" charset="0"/>
                        <a:ea typeface="Times New Roman"/>
                        <a:cs typeface="Arial" panose="020B0604020202020204" pitchFamily="34" charset="0"/>
                      </a:endParaRPr>
                    </a:p>
                  </a:txBody>
                  <a:tcPr marL="36362" marR="36362" marT="0" marB="91440" anchor="b">
                    <a:lnT w="38100" cap="flat" cmpd="sng" algn="ctr">
                      <a:solidFill>
                        <a:srgbClr val="714CB0"/>
                      </a:solidFill>
                      <a:prstDash val="solid"/>
                      <a:round/>
                      <a:headEnd type="none" w="med" len="med"/>
                      <a:tailEnd type="none" w="med" len="med"/>
                    </a:lnT>
                    <a:solidFill>
                      <a:srgbClr val="714CB0"/>
                    </a:solidFill>
                  </a:tcPr>
                </a:tc>
                <a:tc>
                  <a:txBody>
                    <a:bodyPr/>
                    <a:lstStyle/>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50 mg  </a:t>
                      </a:r>
                    </a:p>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(n</a:t>
                      </a:r>
                      <a:r>
                        <a:rPr lang="en-GB" sz="1600" b="1" baseline="0" noProof="0" dirty="0" smtClean="0">
                          <a:solidFill>
                            <a:schemeClr val="bg1"/>
                          </a:solidFill>
                          <a:effectLst/>
                          <a:latin typeface="Arial" panose="020B0604020202020204" pitchFamily="34" charset="0"/>
                          <a:cs typeface="Arial" panose="020B0604020202020204" pitchFamily="34" charset="0"/>
                        </a:rPr>
                        <a:t> = 78)</a:t>
                      </a:r>
                      <a:r>
                        <a:rPr lang="en-GB" sz="1600" b="1" noProof="0" dirty="0" smtClean="0">
                          <a:solidFill>
                            <a:schemeClr val="bg1"/>
                          </a:solidFill>
                          <a:effectLst/>
                          <a:latin typeface="Arial" panose="020B0604020202020204" pitchFamily="34" charset="0"/>
                          <a:cs typeface="Arial" panose="020B0604020202020204" pitchFamily="34" charset="0"/>
                        </a:rPr>
                        <a:t>         </a:t>
                      </a:r>
                    </a:p>
                  </a:txBody>
                  <a:tcPr marL="36362" marR="36362" marT="0" marB="91440" anchor="b">
                    <a:lnT w="38100" cap="flat" cmpd="sng" algn="ctr">
                      <a:solidFill>
                        <a:srgbClr val="45155E"/>
                      </a:solidFill>
                      <a:prstDash val="solid"/>
                      <a:round/>
                      <a:headEnd type="none" w="med" len="med"/>
                      <a:tailEnd type="none" w="med" len="med"/>
                    </a:lnT>
                    <a:solidFill>
                      <a:srgbClr val="45155E"/>
                    </a:solidFill>
                  </a:tcPr>
                </a:tc>
                <a:tc>
                  <a:txBody>
                    <a:bodyPr/>
                    <a:lstStyle/>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All PK Titration</a:t>
                      </a:r>
                    </a:p>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(n = 146)</a:t>
                      </a:r>
                      <a:r>
                        <a:rPr lang="en-GB" sz="1600" baseline="30000" noProof="0" dirty="0" smtClean="0">
                          <a:solidFill>
                            <a:schemeClr val="bg1"/>
                          </a:solidFill>
                          <a:effectLst/>
                          <a:latin typeface="Arial" panose="020B0604020202020204" pitchFamily="34" charset="0"/>
                          <a:cs typeface="Arial" panose="020B0604020202020204" pitchFamily="34" charset="0"/>
                        </a:rPr>
                        <a:t>a</a:t>
                      </a:r>
                      <a:endParaRPr lang="en-GB" sz="1600" b="1" noProof="0" dirty="0" smtClean="0">
                        <a:solidFill>
                          <a:schemeClr val="bg1"/>
                        </a:solidFill>
                        <a:effectLst/>
                        <a:latin typeface="Arial" panose="020B0604020202020204" pitchFamily="34" charset="0"/>
                        <a:cs typeface="Arial" panose="020B0604020202020204" pitchFamily="34" charset="0"/>
                      </a:endParaRPr>
                    </a:p>
                  </a:txBody>
                  <a:tcPr marL="36362" marR="36362" marT="0" marB="91440" anchor="b">
                    <a:lnT w="38100" cap="flat" cmpd="sng" algn="ctr">
                      <a:solidFill>
                        <a:srgbClr val="2A0D39"/>
                      </a:solidFill>
                      <a:prstDash val="solid"/>
                      <a:round/>
                      <a:headEnd type="none" w="med" len="med"/>
                      <a:tailEnd type="none" w="med" len="med"/>
                    </a:lnT>
                    <a:solidFill>
                      <a:srgbClr val="2A0D39"/>
                    </a:solidFill>
                  </a:tcPr>
                </a:tc>
                <a:tc>
                  <a:txBody>
                    <a:bodyPr/>
                    <a:lstStyle/>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Pooled OM </a:t>
                      </a:r>
                    </a:p>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(n = 296)</a:t>
                      </a:r>
                    </a:p>
                  </a:txBody>
                  <a:tcPr marL="36362" marR="36362" marT="0" marB="91440" anchor="b">
                    <a:lnT w="38100" cap="flat" cmpd="sng" algn="ctr">
                      <a:solidFill>
                        <a:srgbClr val="9999FF"/>
                      </a:solidFill>
                      <a:prstDash val="solid"/>
                      <a:round/>
                      <a:headEnd type="none" w="med" len="med"/>
                      <a:tailEnd type="none" w="med" len="med"/>
                    </a:lnT>
                    <a:solidFill>
                      <a:srgbClr val="9999FF"/>
                    </a:solidFill>
                  </a:tcPr>
                </a:tc>
              </a:tr>
              <a:tr h="310896">
                <a:tc>
                  <a:txBody>
                    <a:bodyPr/>
                    <a:lstStyle/>
                    <a:p>
                      <a:pPr marL="0" marR="0">
                        <a:lnSpc>
                          <a:spcPct val="115000"/>
                        </a:lnSpc>
                        <a:spcBef>
                          <a:spcPts val="0"/>
                        </a:spcBef>
                        <a:spcAft>
                          <a:spcPts val="0"/>
                        </a:spcAft>
                      </a:pPr>
                      <a:r>
                        <a:rPr lang="en-US" sz="1600" b="1" dirty="0">
                          <a:solidFill>
                            <a:schemeClr val="bg1"/>
                          </a:solidFill>
                          <a:effectLst/>
                          <a:latin typeface="Arial" panose="020B0604020202020204" pitchFamily="34" charset="0"/>
                          <a:ea typeface="Times New Roman"/>
                          <a:cs typeface="Arial" panose="020B0604020202020204" pitchFamily="34" charset="0"/>
                        </a:rPr>
                        <a:t>Hospitalization</a:t>
                      </a:r>
                    </a:p>
                  </a:txBody>
                  <a:tcPr marL="38100" marR="38100" marT="0" marB="0" anchor="ctr">
                    <a:solidFill>
                      <a:schemeClr val="accent4">
                        <a:lumMod val="50000"/>
                      </a:schemeClr>
                    </a:solidFill>
                  </a:tcPr>
                </a:tc>
                <a:tc>
                  <a:txBody>
                    <a:bodyPr/>
                    <a:lstStyle/>
                    <a:p>
                      <a:pPr marL="0" marR="0" algn="ctr">
                        <a:lnSpc>
                          <a:spcPct val="115000"/>
                        </a:lnSpc>
                        <a:spcBef>
                          <a:spcPts val="0"/>
                        </a:spcBef>
                        <a:spcAft>
                          <a:spcPts val="0"/>
                        </a:spcAft>
                      </a:pPr>
                      <a:r>
                        <a:rPr lang="en-US" sz="1600" dirty="0">
                          <a:effectLst/>
                          <a:latin typeface="Arial" panose="020B0604020202020204" pitchFamily="34" charset="0"/>
                          <a:ea typeface="Times New Roman"/>
                          <a:cs typeface="Arial" panose="020B0604020202020204" pitchFamily="34" charset="0"/>
                        </a:rPr>
                        <a:t>24 (</a:t>
                      </a:r>
                      <a:r>
                        <a:rPr lang="en-US" sz="1600" dirty="0" smtClean="0">
                          <a:effectLst/>
                          <a:latin typeface="Arial" panose="020B0604020202020204" pitchFamily="34" charset="0"/>
                          <a:ea typeface="Times New Roman"/>
                          <a:cs typeface="Arial" panose="020B0604020202020204" pitchFamily="34" charset="0"/>
                        </a:rPr>
                        <a:t>16)</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solidFill>
                      <a:srgbClr val="EDEAF0"/>
                    </a:solidFill>
                  </a:tcPr>
                </a:tc>
                <a:tc>
                  <a:txBody>
                    <a:bodyPr/>
                    <a:lstStyle/>
                    <a:p>
                      <a:pPr marL="0" marR="0" algn="ctr">
                        <a:lnSpc>
                          <a:spcPct val="115000"/>
                        </a:lnSpc>
                        <a:spcBef>
                          <a:spcPts val="0"/>
                        </a:spcBef>
                        <a:spcAft>
                          <a:spcPts val="0"/>
                        </a:spcAft>
                      </a:pPr>
                      <a:r>
                        <a:rPr lang="en-US" sz="1600" dirty="0">
                          <a:effectLst/>
                          <a:latin typeface="Arial" panose="020B0604020202020204" pitchFamily="34" charset="0"/>
                          <a:ea typeface="Times New Roman"/>
                          <a:cs typeface="Arial" panose="020B0604020202020204" pitchFamily="34" charset="0"/>
                        </a:rPr>
                        <a:t>24 (</a:t>
                      </a:r>
                      <a:r>
                        <a:rPr lang="en-US" sz="1600" dirty="0" smtClean="0">
                          <a:effectLst/>
                          <a:latin typeface="Arial" panose="020B0604020202020204" pitchFamily="34" charset="0"/>
                          <a:ea typeface="Times New Roman"/>
                          <a:cs typeface="Arial" panose="020B0604020202020204" pitchFamily="34" charset="0"/>
                        </a:rPr>
                        <a:t>16)</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solidFill>
                      <a:srgbClr val="EDEAF0"/>
                    </a:solidFill>
                  </a:tcPr>
                </a:tc>
                <a:tc>
                  <a:txBody>
                    <a:bodyPr/>
                    <a:lstStyle/>
                    <a:p>
                      <a:pPr marL="0" marR="0" algn="ctr">
                        <a:lnSpc>
                          <a:spcPct val="115000"/>
                        </a:lnSpc>
                        <a:spcBef>
                          <a:spcPts val="0"/>
                        </a:spcBef>
                        <a:spcAft>
                          <a:spcPts val="0"/>
                        </a:spcAft>
                      </a:pPr>
                      <a:r>
                        <a:rPr lang="en-US" sz="1600" dirty="0">
                          <a:effectLst/>
                          <a:latin typeface="Arial" panose="020B0604020202020204" pitchFamily="34" charset="0"/>
                          <a:ea typeface="Times New Roman"/>
                          <a:cs typeface="Arial" panose="020B0604020202020204" pitchFamily="34" charset="0"/>
                        </a:rPr>
                        <a:t>10 (</a:t>
                      </a:r>
                      <a:r>
                        <a:rPr lang="en-US" sz="1600" dirty="0" smtClean="0">
                          <a:effectLst/>
                          <a:latin typeface="Arial" panose="020B0604020202020204" pitchFamily="34" charset="0"/>
                          <a:ea typeface="Times New Roman"/>
                          <a:cs typeface="Arial" panose="020B0604020202020204" pitchFamily="34" charset="0"/>
                        </a:rPr>
                        <a:t>17)</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solidFill>
                      <a:srgbClr val="EDEAF0"/>
                    </a:solidFill>
                  </a:tcPr>
                </a:tc>
                <a:tc>
                  <a:txBody>
                    <a:bodyPr/>
                    <a:lstStyle/>
                    <a:p>
                      <a:pPr marL="0" marR="0" algn="ctr">
                        <a:lnSpc>
                          <a:spcPct val="115000"/>
                        </a:lnSpc>
                        <a:spcBef>
                          <a:spcPts val="0"/>
                        </a:spcBef>
                        <a:spcAft>
                          <a:spcPts val="0"/>
                        </a:spcAft>
                      </a:pPr>
                      <a:r>
                        <a:rPr lang="en-US" sz="1600" dirty="0">
                          <a:effectLst/>
                          <a:latin typeface="Arial" panose="020B0604020202020204" pitchFamily="34" charset="0"/>
                          <a:ea typeface="Times New Roman"/>
                          <a:cs typeface="Arial" panose="020B0604020202020204" pitchFamily="34" charset="0"/>
                        </a:rPr>
                        <a:t>11 (</a:t>
                      </a:r>
                      <a:r>
                        <a:rPr lang="en-US" sz="1600" dirty="0" smtClean="0">
                          <a:effectLst/>
                          <a:latin typeface="Arial" panose="020B0604020202020204" pitchFamily="34" charset="0"/>
                          <a:ea typeface="Times New Roman"/>
                          <a:cs typeface="Arial" panose="020B0604020202020204" pitchFamily="34" charset="0"/>
                        </a:rPr>
                        <a:t>14)</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solidFill>
                      <a:srgbClr val="EDEAF0"/>
                    </a:solidFill>
                  </a:tcPr>
                </a:tc>
                <a:tc>
                  <a:txBody>
                    <a:bodyPr/>
                    <a:lstStyle/>
                    <a:p>
                      <a:pPr marL="0" marR="0" algn="ctr">
                        <a:lnSpc>
                          <a:spcPct val="115000"/>
                        </a:lnSpc>
                        <a:spcBef>
                          <a:spcPts val="0"/>
                        </a:spcBef>
                        <a:spcAft>
                          <a:spcPts val="0"/>
                        </a:spcAft>
                      </a:pPr>
                      <a:r>
                        <a:rPr lang="en-US" sz="1600" dirty="0">
                          <a:effectLst/>
                          <a:latin typeface="Arial" panose="020B0604020202020204" pitchFamily="34" charset="0"/>
                          <a:ea typeface="Times New Roman"/>
                          <a:cs typeface="Arial" panose="020B0604020202020204" pitchFamily="34" charset="0"/>
                        </a:rPr>
                        <a:t>26 (</a:t>
                      </a:r>
                      <a:r>
                        <a:rPr lang="en-US" sz="1600" dirty="0" smtClean="0">
                          <a:effectLst/>
                          <a:latin typeface="Arial" panose="020B0604020202020204" pitchFamily="34" charset="0"/>
                          <a:ea typeface="Times New Roman"/>
                          <a:cs typeface="Arial" panose="020B0604020202020204" pitchFamily="34" charset="0"/>
                        </a:rPr>
                        <a:t>18)</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solidFill>
                      <a:srgbClr val="EDEAF0"/>
                    </a:solidFill>
                  </a:tcPr>
                </a:tc>
                <a:tc>
                  <a:txBody>
                    <a:bodyPr/>
                    <a:lstStyle/>
                    <a:p>
                      <a:pPr marL="0" marR="0" algn="ctr">
                        <a:lnSpc>
                          <a:spcPct val="115000"/>
                        </a:lnSpc>
                        <a:spcBef>
                          <a:spcPts val="0"/>
                        </a:spcBef>
                        <a:spcAft>
                          <a:spcPts val="0"/>
                        </a:spcAft>
                      </a:pPr>
                      <a:r>
                        <a:rPr lang="en-US" sz="1600" dirty="0">
                          <a:effectLst/>
                          <a:latin typeface="Arial" panose="020B0604020202020204" pitchFamily="34" charset="0"/>
                          <a:ea typeface="Times New Roman"/>
                          <a:cs typeface="Arial" panose="020B0604020202020204" pitchFamily="34" charset="0"/>
                        </a:rPr>
                        <a:t>50 (</a:t>
                      </a:r>
                      <a:r>
                        <a:rPr lang="en-US" sz="1600" dirty="0" smtClean="0">
                          <a:effectLst/>
                          <a:latin typeface="Arial" panose="020B0604020202020204" pitchFamily="34" charset="0"/>
                          <a:ea typeface="Times New Roman"/>
                          <a:cs typeface="Arial" panose="020B0604020202020204" pitchFamily="34" charset="0"/>
                        </a:rPr>
                        <a:t>17)</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solidFill>
                      <a:srgbClr val="EDEAF0"/>
                    </a:solidFill>
                  </a:tcPr>
                </a:tc>
              </a:tr>
              <a:tr h="310896">
                <a:tc>
                  <a:txBody>
                    <a:bodyPr/>
                    <a:lstStyle/>
                    <a:p>
                      <a:pPr marL="0" marR="0">
                        <a:lnSpc>
                          <a:spcPct val="115000"/>
                        </a:lnSpc>
                        <a:spcBef>
                          <a:spcPts val="0"/>
                        </a:spcBef>
                        <a:spcAft>
                          <a:spcPts val="0"/>
                        </a:spcAft>
                      </a:pPr>
                      <a:r>
                        <a:rPr lang="en-US" sz="1600" b="0" dirty="0">
                          <a:solidFill>
                            <a:schemeClr val="bg1"/>
                          </a:solidFill>
                          <a:effectLst/>
                          <a:latin typeface="Arial" panose="020B0604020202020204" pitchFamily="34" charset="0"/>
                          <a:ea typeface="Times New Roman"/>
                          <a:cs typeface="Arial" panose="020B0604020202020204" pitchFamily="34" charset="0"/>
                        </a:rPr>
                        <a:t>    Heart failure</a:t>
                      </a:r>
                    </a:p>
                  </a:txBody>
                  <a:tcPr marL="38100" marR="38100" marT="0" marB="0" anchor="ctr">
                    <a:solidFill>
                      <a:schemeClr val="accent4">
                        <a:lumMod val="50000"/>
                      </a:schemeClr>
                    </a:solidFill>
                  </a:tcPr>
                </a:tc>
                <a:tc>
                  <a:txBody>
                    <a:bodyPr/>
                    <a:lstStyle/>
                    <a:p>
                      <a:pPr marL="0" marR="0" algn="ctr">
                        <a:lnSpc>
                          <a:spcPct val="115000"/>
                        </a:lnSpc>
                        <a:spcBef>
                          <a:spcPts val="0"/>
                        </a:spcBef>
                        <a:spcAft>
                          <a:spcPts val="0"/>
                        </a:spcAft>
                      </a:pPr>
                      <a:r>
                        <a:rPr lang="en-US" sz="1600" dirty="0">
                          <a:effectLst/>
                          <a:latin typeface="Arial" panose="020B0604020202020204" pitchFamily="34" charset="0"/>
                          <a:ea typeface="Times New Roman"/>
                          <a:cs typeface="Arial" panose="020B0604020202020204" pitchFamily="34" charset="0"/>
                        </a:rPr>
                        <a:t>11 (</a:t>
                      </a:r>
                      <a:r>
                        <a:rPr lang="en-US" sz="1600" dirty="0" smtClean="0">
                          <a:effectLst/>
                          <a:latin typeface="Arial" panose="020B0604020202020204" pitchFamily="34" charset="0"/>
                          <a:ea typeface="Times New Roman"/>
                          <a:cs typeface="Arial" panose="020B0604020202020204" pitchFamily="34" charset="0"/>
                        </a:rPr>
                        <a:t>7)</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solidFill>
                      <a:srgbClr val="D8D3E0"/>
                    </a:solidFill>
                  </a:tcPr>
                </a:tc>
                <a:tc>
                  <a:txBody>
                    <a:bodyPr/>
                    <a:lstStyle/>
                    <a:p>
                      <a:pPr marL="0" marR="0" algn="ctr">
                        <a:lnSpc>
                          <a:spcPct val="115000"/>
                        </a:lnSpc>
                        <a:spcBef>
                          <a:spcPts val="0"/>
                        </a:spcBef>
                        <a:spcAft>
                          <a:spcPts val="0"/>
                        </a:spcAft>
                      </a:pPr>
                      <a:r>
                        <a:rPr lang="en-US" sz="1600" dirty="0">
                          <a:effectLst/>
                          <a:latin typeface="Arial" panose="020B0604020202020204" pitchFamily="34" charset="0"/>
                          <a:ea typeface="Times New Roman"/>
                          <a:cs typeface="Arial" panose="020B0604020202020204" pitchFamily="34" charset="0"/>
                        </a:rPr>
                        <a:t>9 (</a:t>
                      </a:r>
                      <a:r>
                        <a:rPr lang="en-US" sz="1600" dirty="0" smtClean="0">
                          <a:effectLst/>
                          <a:latin typeface="Arial" panose="020B0604020202020204" pitchFamily="34" charset="0"/>
                          <a:ea typeface="Times New Roman"/>
                          <a:cs typeface="Arial" panose="020B0604020202020204" pitchFamily="34" charset="0"/>
                        </a:rPr>
                        <a:t>6)</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solidFill>
                      <a:srgbClr val="D8D3E0"/>
                    </a:solidFill>
                  </a:tcPr>
                </a:tc>
                <a:tc>
                  <a:txBody>
                    <a:bodyPr/>
                    <a:lstStyle/>
                    <a:p>
                      <a:pPr marL="0" marR="0" algn="ctr">
                        <a:lnSpc>
                          <a:spcPct val="115000"/>
                        </a:lnSpc>
                        <a:spcBef>
                          <a:spcPts val="0"/>
                        </a:spcBef>
                        <a:spcAft>
                          <a:spcPts val="0"/>
                        </a:spcAft>
                      </a:pPr>
                      <a:r>
                        <a:rPr lang="en-US" sz="1600" dirty="0">
                          <a:effectLst/>
                          <a:latin typeface="Arial" panose="020B0604020202020204" pitchFamily="34" charset="0"/>
                          <a:ea typeface="Times New Roman"/>
                          <a:cs typeface="Arial" panose="020B0604020202020204" pitchFamily="34" charset="0"/>
                        </a:rPr>
                        <a:t>4 </a:t>
                      </a:r>
                      <a:r>
                        <a:rPr lang="en-US" sz="1600" dirty="0" smtClean="0">
                          <a:effectLst/>
                          <a:latin typeface="Arial" panose="020B0604020202020204" pitchFamily="34" charset="0"/>
                          <a:ea typeface="Times New Roman"/>
                          <a:cs typeface="Arial" panose="020B0604020202020204" pitchFamily="34" charset="0"/>
                        </a:rPr>
                        <a:t>(7)</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solidFill>
                      <a:srgbClr val="D8D3E0"/>
                    </a:solidFill>
                  </a:tcPr>
                </a:tc>
                <a:tc>
                  <a:txBody>
                    <a:bodyPr/>
                    <a:lstStyle/>
                    <a:p>
                      <a:pPr marL="0" marR="0" algn="ctr">
                        <a:lnSpc>
                          <a:spcPct val="115000"/>
                        </a:lnSpc>
                        <a:spcBef>
                          <a:spcPts val="0"/>
                        </a:spcBef>
                        <a:spcAft>
                          <a:spcPts val="0"/>
                        </a:spcAft>
                      </a:pPr>
                      <a:r>
                        <a:rPr lang="en-US" sz="1600" dirty="0">
                          <a:effectLst/>
                          <a:latin typeface="Arial" panose="020B0604020202020204" pitchFamily="34" charset="0"/>
                          <a:ea typeface="Times New Roman"/>
                          <a:cs typeface="Arial" panose="020B0604020202020204" pitchFamily="34" charset="0"/>
                        </a:rPr>
                        <a:t>5 (</a:t>
                      </a:r>
                      <a:r>
                        <a:rPr lang="en-US" sz="1600" dirty="0" smtClean="0">
                          <a:effectLst/>
                          <a:latin typeface="Arial" panose="020B0604020202020204" pitchFamily="34" charset="0"/>
                          <a:ea typeface="Times New Roman"/>
                          <a:cs typeface="Arial" panose="020B0604020202020204" pitchFamily="34" charset="0"/>
                        </a:rPr>
                        <a:t>6)</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solidFill>
                      <a:srgbClr val="D8D3E0"/>
                    </a:solidFill>
                  </a:tcPr>
                </a:tc>
                <a:tc>
                  <a:txBody>
                    <a:bodyPr/>
                    <a:lstStyle/>
                    <a:p>
                      <a:pPr marL="0" marR="0" algn="ctr">
                        <a:lnSpc>
                          <a:spcPct val="115000"/>
                        </a:lnSpc>
                        <a:spcBef>
                          <a:spcPts val="0"/>
                        </a:spcBef>
                        <a:spcAft>
                          <a:spcPts val="0"/>
                        </a:spcAft>
                      </a:pPr>
                      <a:r>
                        <a:rPr lang="en-US" sz="1600" dirty="0">
                          <a:effectLst/>
                          <a:latin typeface="Arial" panose="020B0604020202020204" pitchFamily="34" charset="0"/>
                          <a:ea typeface="Times New Roman"/>
                          <a:cs typeface="Arial" panose="020B0604020202020204" pitchFamily="34" charset="0"/>
                        </a:rPr>
                        <a:t>10 </a:t>
                      </a:r>
                      <a:r>
                        <a:rPr lang="en-US" sz="1600" dirty="0" smtClean="0">
                          <a:effectLst/>
                          <a:latin typeface="Arial" panose="020B0604020202020204" pitchFamily="34" charset="0"/>
                          <a:ea typeface="Times New Roman"/>
                          <a:cs typeface="Arial" panose="020B0604020202020204" pitchFamily="34" charset="0"/>
                        </a:rPr>
                        <a:t>(7)</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solidFill>
                      <a:srgbClr val="D8D3E0"/>
                    </a:solidFill>
                  </a:tcPr>
                </a:tc>
                <a:tc>
                  <a:txBody>
                    <a:bodyPr/>
                    <a:lstStyle/>
                    <a:p>
                      <a:pPr marL="0" marR="0" algn="ctr">
                        <a:lnSpc>
                          <a:spcPct val="115000"/>
                        </a:lnSpc>
                        <a:spcBef>
                          <a:spcPts val="0"/>
                        </a:spcBef>
                        <a:spcAft>
                          <a:spcPts val="0"/>
                        </a:spcAft>
                      </a:pPr>
                      <a:r>
                        <a:rPr lang="en-US" sz="1600" dirty="0">
                          <a:effectLst/>
                          <a:latin typeface="Arial" panose="020B0604020202020204" pitchFamily="34" charset="0"/>
                          <a:ea typeface="Times New Roman"/>
                          <a:cs typeface="Arial" panose="020B0604020202020204" pitchFamily="34" charset="0"/>
                        </a:rPr>
                        <a:t>19 (</a:t>
                      </a:r>
                      <a:r>
                        <a:rPr lang="en-US" sz="1600" dirty="0" smtClean="0">
                          <a:effectLst/>
                          <a:latin typeface="Arial" panose="020B0604020202020204" pitchFamily="34" charset="0"/>
                          <a:ea typeface="Times New Roman"/>
                          <a:cs typeface="Arial" panose="020B0604020202020204" pitchFamily="34" charset="0"/>
                        </a:rPr>
                        <a:t>6)</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solidFill>
                      <a:srgbClr val="D8D3E0"/>
                    </a:solidFill>
                  </a:tcPr>
                </a:tc>
              </a:tr>
              <a:tr h="310896">
                <a:tc>
                  <a:txBody>
                    <a:bodyPr/>
                    <a:lstStyle/>
                    <a:p>
                      <a:pPr marL="0" marR="0" indent="0">
                        <a:lnSpc>
                          <a:spcPct val="115000"/>
                        </a:lnSpc>
                        <a:spcBef>
                          <a:spcPts val="0"/>
                        </a:spcBef>
                        <a:spcAft>
                          <a:spcPts val="0"/>
                        </a:spcAft>
                      </a:pPr>
                      <a:r>
                        <a:rPr lang="en-US" sz="1600" b="1" dirty="0" smtClean="0">
                          <a:solidFill>
                            <a:schemeClr val="bg1"/>
                          </a:solidFill>
                          <a:effectLst/>
                          <a:latin typeface="Arial" panose="020B0604020202020204" pitchFamily="34" charset="0"/>
                          <a:ea typeface="Times New Roman"/>
                          <a:cs typeface="Arial" panose="020B0604020202020204" pitchFamily="34" charset="0"/>
                        </a:rPr>
                        <a:t>    </a:t>
                      </a:r>
                      <a:r>
                        <a:rPr lang="en-US" sz="1600" b="0" dirty="0" smtClean="0">
                          <a:solidFill>
                            <a:schemeClr val="bg1"/>
                          </a:solidFill>
                          <a:effectLst/>
                          <a:latin typeface="Arial" panose="020B0604020202020204" pitchFamily="34" charset="0"/>
                          <a:ea typeface="Times New Roman"/>
                          <a:cs typeface="Arial" panose="020B0604020202020204" pitchFamily="34" charset="0"/>
                        </a:rPr>
                        <a:t>MI</a:t>
                      </a:r>
                      <a:endParaRPr lang="en-US" sz="1600" b="0" dirty="0">
                        <a:solidFill>
                          <a:schemeClr val="bg1"/>
                        </a:solidFill>
                        <a:effectLst/>
                        <a:latin typeface="Arial" panose="020B0604020202020204" pitchFamily="34" charset="0"/>
                        <a:ea typeface="Times New Roman"/>
                        <a:cs typeface="Arial" panose="020B0604020202020204" pitchFamily="34" charset="0"/>
                      </a:endParaRPr>
                    </a:p>
                  </a:txBody>
                  <a:tcPr marL="38100" marR="38100" marT="0" marB="0" anchor="ctr">
                    <a:solidFill>
                      <a:schemeClr val="accent4">
                        <a:lumMod val="50000"/>
                      </a:schemeClr>
                    </a:solidFill>
                  </a:tcPr>
                </a:tc>
                <a:tc>
                  <a:txBody>
                    <a:bodyPr/>
                    <a:lstStyle/>
                    <a:p>
                      <a:pPr marL="0" marR="0" algn="ctr">
                        <a:lnSpc>
                          <a:spcPct val="115000"/>
                        </a:lnSpc>
                        <a:spcBef>
                          <a:spcPts val="0"/>
                        </a:spcBef>
                        <a:spcAft>
                          <a:spcPts val="0"/>
                        </a:spcAft>
                      </a:pPr>
                      <a:r>
                        <a:rPr lang="en-US" sz="1600" dirty="0">
                          <a:effectLst/>
                          <a:latin typeface="Arial" panose="020B0604020202020204" pitchFamily="34" charset="0"/>
                          <a:ea typeface="Times New Roman"/>
                          <a:cs typeface="Arial" panose="020B0604020202020204" pitchFamily="34" charset="0"/>
                        </a:rPr>
                        <a:t>1 </a:t>
                      </a:r>
                      <a:r>
                        <a:rPr lang="en-US" sz="1600" dirty="0" smtClean="0">
                          <a:effectLst/>
                          <a:latin typeface="Arial" panose="020B0604020202020204" pitchFamily="34" charset="0"/>
                          <a:ea typeface="Times New Roman"/>
                          <a:cs typeface="Arial" panose="020B0604020202020204" pitchFamily="34" charset="0"/>
                        </a:rPr>
                        <a:t>(1)</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ea typeface="Times New Roman"/>
                          <a:cs typeface="Arial" panose="020B0604020202020204" pitchFamily="34" charset="0"/>
                        </a:rPr>
                        <a:t>1 </a:t>
                      </a:r>
                      <a:r>
                        <a:rPr lang="en-US" sz="1600" dirty="0" smtClean="0">
                          <a:effectLst/>
                          <a:latin typeface="Arial" panose="020B0604020202020204" pitchFamily="34" charset="0"/>
                          <a:ea typeface="Times New Roman"/>
                          <a:cs typeface="Arial" panose="020B0604020202020204" pitchFamily="34" charset="0"/>
                        </a:rPr>
                        <a:t>(1)</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ea typeface="Times New Roman"/>
                          <a:cs typeface="Arial" panose="020B0604020202020204" pitchFamily="34" charset="0"/>
                        </a:rPr>
                        <a:t>1 </a:t>
                      </a:r>
                      <a:r>
                        <a:rPr lang="en-US" sz="1600" dirty="0" smtClean="0">
                          <a:effectLst/>
                          <a:latin typeface="Arial" panose="020B0604020202020204" pitchFamily="34" charset="0"/>
                          <a:ea typeface="Times New Roman"/>
                          <a:cs typeface="Arial" panose="020B0604020202020204" pitchFamily="34" charset="0"/>
                        </a:rPr>
                        <a:t>(&lt; 1)</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r>
              <a:tr h="310896">
                <a:tc>
                  <a:txBody>
                    <a:bodyPr/>
                    <a:lstStyle/>
                    <a:p>
                      <a:pPr marL="0" marR="0">
                        <a:lnSpc>
                          <a:spcPct val="115000"/>
                        </a:lnSpc>
                        <a:spcBef>
                          <a:spcPts val="0"/>
                        </a:spcBef>
                        <a:spcAft>
                          <a:spcPts val="0"/>
                        </a:spcAft>
                      </a:pPr>
                      <a:r>
                        <a:rPr lang="en-US" sz="1600" b="0" dirty="0">
                          <a:solidFill>
                            <a:schemeClr val="bg1"/>
                          </a:solidFill>
                          <a:effectLst/>
                          <a:latin typeface="Arial" panose="020B0604020202020204" pitchFamily="34" charset="0"/>
                          <a:ea typeface="Times New Roman"/>
                          <a:cs typeface="Arial" panose="020B0604020202020204" pitchFamily="34" charset="0"/>
                        </a:rPr>
                        <a:t>    Unstable angina</a:t>
                      </a:r>
                    </a:p>
                  </a:txBody>
                  <a:tcPr marL="38100" marR="38100" marT="0" marB="0" anchor="ctr">
                    <a:solidFill>
                      <a:schemeClr val="accent4">
                        <a:lumMod val="50000"/>
                      </a:schemeClr>
                    </a:solidFill>
                  </a:tcPr>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solidFill>
                      <a:srgbClr val="D8D3E0"/>
                    </a:solidFill>
                  </a:tcPr>
                </a:tc>
                <a:tc>
                  <a:txBody>
                    <a:bodyPr/>
                    <a:lstStyle/>
                    <a:p>
                      <a:pPr marL="0" marR="0" algn="ctr">
                        <a:lnSpc>
                          <a:spcPct val="115000"/>
                        </a:lnSpc>
                        <a:spcBef>
                          <a:spcPts val="0"/>
                        </a:spcBef>
                        <a:spcAft>
                          <a:spcPts val="0"/>
                        </a:spcAft>
                      </a:pPr>
                      <a:r>
                        <a:rPr lang="en-US" sz="1600" dirty="0">
                          <a:effectLst/>
                          <a:latin typeface="Arial" panose="020B0604020202020204" pitchFamily="34" charset="0"/>
                          <a:ea typeface="Times New Roman"/>
                          <a:cs typeface="Arial" panose="020B0604020202020204" pitchFamily="34" charset="0"/>
                        </a:rPr>
                        <a:t>1 </a:t>
                      </a:r>
                      <a:r>
                        <a:rPr lang="en-US" sz="1600" dirty="0" smtClean="0">
                          <a:effectLst/>
                          <a:latin typeface="Arial" panose="020B0604020202020204" pitchFamily="34" charset="0"/>
                          <a:ea typeface="Times New Roman"/>
                          <a:cs typeface="Arial" panose="020B0604020202020204" pitchFamily="34" charset="0"/>
                        </a:rPr>
                        <a:t>(1)</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ea typeface="Times New Roman"/>
                          <a:cs typeface="Arial" panose="020B0604020202020204" pitchFamily="34" charset="0"/>
                        </a:rPr>
                        <a:t>1 </a:t>
                      </a:r>
                      <a:r>
                        <a:rPr lang="en-US" sz="1600" dirty="0" smtClean="0">
                          <a:effectLst/>
                          <a:latin typeface="Arial" panose="020B0604020202020204" pitchFamily="34" charset="0"/>
                          <a:ea typeface="Times New Roman"/>
                          <a:cs typeface="Arial" panose="020B0604020202020204" pitchFamily="34" charset="0"/>
                        </a:rPr>
                        <a:t>(&lt; 1)</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r>
              <a:tr h="347133">
                <a:tc>
                  <a:txBody>
                    <a:bodyPr/>
                    <a:lstStyle/>
                    <a:p>
                      <a:pPr marL="230188" marR="0" indent="-1588">
                        <a:lnSpc>
                          <a:spcPct val="115000"/>
                        </a:lnSpc>
                        <a:spcBef>
                          <a:spcPts val="0"/>
                        </a:spcBef>
                        <a:spcAft>
                          <a:spcPts val="0"/>
                        </a:spcAft>
                      </a:pPr>
                      <a:r>
                        <a:rPr lang="en-US" sz="1600" b="0" dirty="0" smtClean="0">
                          <a:solidFill>
                            <a:schemeClr val="bg1"/>
                          </a:solidFill>
                          <a:effectLst/>
                          <a:latin typeface="Arial" panose="020B0604020202020204" pitchFamily="34" charset="0"/>
                          <a:ea typeface="Times New Roman"/>
                          <a:cs typeface="Arial" panose="020B0604020202020204" pitchFamily="34" charset="0"/>
                        </a:rPr>
                        <a:t>Chest pain (non-MI/UA)</a:t>
                      </a:r>
                      <a:endParaRPr lang="en-US" sz="1600" b="0" dirty="0">
                        <a:solidFill>
                          <a:schemeClr val="bg1"/>
                        </a:solidFill>
                        <a:effectLst/>
                        <a:latin typeface="Arial" panose="020B0604020202020204" pitchFamily="34" charset="0"/>
                        <a:ea typeface="Times New Roman"/>
                        <a:cs typeface="Arial" panose="020B0604020202020204" pitchFamily="34" charset="0"/>
                      </a:endParaRPr>
                    </a:p>
                  </a:txBody>
                  <a:tcPr marL="38100" marR="38100" marT="0" marB="0" anchor="ctr">
                    <a:solidFill>
                      <a:schemeClr val="accent4">
                        <a:lumMod val="50000"/>
                      </a:schemeClr>
                    </a:solidFill>
                  </a:tcPr>
                </a:tc>
                <a:tc>
                  <a:txBody>
                    <a:bodyPr/>
                    <a:lstStyle/>
                    <a:p>
                      <a:pPr marL="0" marR="0" algn="ctr">
                        <a:lnSpc>
                          <a:spcPct val="115000"/>
                        </a:lnSpc>
                        <a:spcBef>
                          <a:spcPts val="0"/>
                        </a:spcBef>
                        <a:spcAft>
                          <a:spcPts val="0"/>
                        </a:spcAft>
                      </a:pPr>
                      <a:r>
                        <a:rPr lang="en-US" sz="1600" dirty="0">
                          <a:effectLst/>
                          <a:latin typeface="Arial" panose="020B0604020202020204" pitchFamily="34" charset="0"/>
                          <a:ea typeface="Times New Roman"/>
                          <a:cs typeface="Arial" panose="020B0604020202020204" pitchFamily="34" charset="0"/>
                        </a:rPr>
                        <a:t>1 </a:t>
                      </a:r>
                      <a:r>
                        <a:rPr lang="en-US" sz="1600" dirty="0" smtClean="0">
                          <a:effectLst/>
                          <a:latin typeface="Arial" panose="020B0604020202020204" pitchFamily="34" charset="0"/>
                          <a:ea typeface="Times New Roman"/>
                          <a:cs typeface="Arial" panose="020B0604020202020204" pitchFamily="34" charset="0"/>
                        </a:rPr>
                        <a:t>(1)</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ea typeface="Times New Roman"/>
                          <a:cs typeface="Arial" panose="020B0604020202020204" pitchFamily="34" charset="0"/>
                        </a:rPr>
                        <a:t>2 (</a:t>
                      </a:r>
                      <a:r>
                        <a:rPr lang="en-US" sz="1600" dirty="0" smtClean="0">
                          <a:effectLst/>
                          <a:latin typeface="Arial" panose="020B0604020202020204" pitchFamily="34" charset="0"/>
                          <a:ea typeface="Times New Roman"/>
                          <a:cs typeface="Arial" panose="020B0604020202020204" pitchFamily="34" charset="0"/>
                        </a:rPr>
                        <a:t>1)</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ea typeface="Times New Roman"/>
                          <a:cs typeface="Arial" panose="020B0604020202020204" pitchFamily="34" charset="0"/>
                        </a:rPr>
                        <a:t>2 (</a:t>
                      </a:r>
                      <a:r>
                        <a:rPr lang="en-US" sz="1600" dirty="0" smtClean="0">
                          <a:effectLst/>
                          <a:latin typeface="Arial" panose="020B0604020202020204" pitchFamily="34" charset="0"/>
                          <a:ea typeface="Times New Roman"/>
                          <a:cs typeface="Arial" panose="020B0604020202020204" pitchFamily="34" charset="0"/>
                        </a:rPr>
                        <a:t>3)</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ea typeface="Times New Roman"/>
                          <a:cs typeface="Arial" panose="020B0604020202020204" pitchFamily="34" charset="0"/>
                        </a:rPr>
                        <a:t>2 (</a:t>
                      </a:r>
                      <a:r>
                        <a:rPr lang="en-US" sz="1600" dirty="0" smtClean="0">
                          <a:effectLst/>
                          <a:latin typeface="Arial" panose="020B0604020202020204" pitchFamily="34" charset="0"/>
                          <a:ea typeface="Times New Roman"/>
                          <a:cs typeface="Arial" panose="020B0604020202020204" pitchFamily="34" charset="0"/>
                        </a:rPr>
                        <a:t>1)</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ea typeface="Times New Roman"/>
                          <a:cs typeface="Arial" panose="020B0604020202020204" pitchFamily="34" charset="0"/>
                        </a:rPr>
                        <a:t>4 (</a:t>
                      </a:r>
                      <a:r>
                        <a:rPr lang="en-US" sz="1600" dirty="0" smtClean="0">
                          <a:effectLst/>
                          <a:latin typeface="Arial" panose="020B0604020202020204" pitchFamily="34" charset="0"/>
                          <a:ea typeface="Times New Roman"/>
                          <a:cs typeface="Arial" panose="020B0604020202020204" pitchFamily="34" charset="0"/>
                        </a:rPr>
                        <a:t>1)</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r>
              <a:tr h="310896">
                <a:tc>
                  <a:txBody>
                    <a:bodyPr/>
                    <a:lstStyle/>
                    <a:p>
                      <a:pPr marL="0" marR="0">
                        <a:lnSpc>
                          <a:spcPct val="115000"/>
                        </a:lnSpc>
                        <a:spcBef>
                          <a:spcPts val="0"/>
                        </a:spcBef>
                        <a:spcAft>
                          <a:spcPts val="0"/>
                        </a:spcAft>
                      </a:pPr>
                      <a:r>
                        <a:rPr lang="en-US" sz="1600" b="0" dirty="0">
                          <a:solidFill>
                            <a:schemeClr val="bg1"/>
                          </a:solidFill>
                          <a:effectLst/>
                          <a:latin typeface="Arial" panose="020B0604020202020204" pitchFamily="34" charset="0"/>
                          <a:ea typeface="Times New Roman"/>
                          <a:cs typeface="Arial" panose="020B0604020202020204" pitchFamily="34" charset="0"/>
                        </a:rPr>
                        <a:t>    Other categories</a:t>
                      </a:r>
                    </a:p>
                  </a:txBody>
                  <a:tcPr marL="38100" marR="38100" marT="0" marB="0" anchor="ctr">
                    <a:solidFill>
                      <a:schemeClr val="accent4">
                        <a:lumMod val="50000"/>
                      </a:schemeClr>
                    </a:solidFill>
                  </a:tcPr>
                </a:tc>
                <a:tc>
                  <a:txBody>
                    <a:bodyPr/>
                    <a:lstStyle/>
                    <a:p>
                      <a:pPr marL="0" marR="0" algn="ctr">
                        <a:lnSpc>
                          <a:spcPct val="115000"/>
                        </a:lnSpc>
                        <a:spcBef>
                          <a:spcPts val="0"/>
                        </a:spcBef>
                        <a:spcAft>
                          <a:spcPts val="0"/>
                        </a:spcAft>
                      </a:pPr>
                      <a:r>
                        <a:rPr lang="en-US" sz="1600" dirty="0">
                          <a:effectLst/>
                          <a:latin typeface="Arial" panose="020B0604020202020204" pitchFamily="34" charset="0"/>
                          <a:ea typeface="Times New Roman"/>
                          <a:cs typeface="Arial" panose="020B0604020202020204" pitchFamily="34" charset="0"/>
                        </a:rPr>
                        <a:t>15 (</a:t>
                      </a:r>
                      <a:r>
                        <a:rPr lang="en-US" sz="1600" dirty="0" smtClean="0">
                          <a:effectLst/>
                          <a:latin typeface="Arial" panose="020B0604020202020204" pitchFamily="34" charset="0"/>
                          <a:ea typeface="Times New Roman"/>
                          <a:cs typeface="Arial" panose="020B0604020202020204" pitchFamily="34" charset="0"/>
                        </a:rPr>
                        <a:t>10)</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ea typeface="Times New Roman"/>
                          <a:cs typeface="Arial" panose="020B0604020202020204" pitchFamily="34" charset="0"/>
                        </a:rPr>
                        <a:t>14 (</a:t>
                      </a:r>
                      <a:r>
                        <a:rPr lang="en-US" sz="1600" dirty="0" smtClean="0">
                          <a:effectLst/>
                          <a:latin typeface="Arial" panose="020B0604020202020204" pitchFamily="34" charset="0"/>
                          <a:ea typeface="Times New Roman"/>
                          <a:cs typeface="Arial" panose="020B0604020202020204" pitchFamily="34" charset="0"/>
                        </a:rPr>
                        <a:t>9)</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ea typeface="Times New Roman"/>
                          <a:cs typeface="Arial" panose="020B0604020202020204" pitchFamily="34" charset="0"/>
                        </a:rPr>
                        <a:t>5 </a:t>
                      </a:r>
                      <a:r>
                        <a:rPr lang="en-US" sz="1600" dirty="0" smtClean="0">
                          <a:effectLst/>
                          <a:latin typeface="Arial" panose="020B0604020202020204" pitchFamily="34" charset="0"/>
                          <a:ea typeface="Times New Roman"/>
                          <a:cs typeface="Arial" panose="020B0604020202020204" pitchFamily="34" charset="0"/>
                        </a:rPr>
                        <a:t>(9)</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ea typeface="Times New Roman"/>
                          <a:cs typeface="Arial" panose="020B0604020202020204" pitchFamily="34" charset="0"/>
                        </a:rPr>
                        <a:t>7 </a:t>
                      </a:r>
                      <a:r>
                        <a:rPr lang="en-US" sz="1600" dirty="0" smtClean="0">
                          <a:effectLst/>
                          <a:latin typeface="Arial" panose="020B0604020202020204" pitchFamily="34" charset="0"/>
                          <a:ea typeface="Times New Roman"/>
                          <a:cs typeface="Arial" panose="020B0604020202020204" pitchFamily="34" charset="0"/>
                        </a:rPr>
                        <a:t>(9)</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ea typeface="Times New Roman"/>
                          <a:cs typeface="Arial" panose="020B0604020202020204" pitchFamily="34" charset="0"/>
                        </a:rPr>
                        <a:t>15 (</a:t>
                      </a:r>
                      <a:r>
                        <a:rPr lang="en-US" sz="1600" dirty="0" smtClean="0">
                          <a:effectLst/>
                          <a:latin typeface="Arial" panose="020B0604020202020204" pitchFamily="34" charset="0"/>
                          <a:ea typeface="Times New Roman"/>
                          <a:cs typeface="Arial" panose="020B0604020202020204" pitchFamily="34" charset="0"/>
                        </a:rPr>
                        <a:t>10)</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ea typeface="Times New Roman"/>
                          <a:cs typeface="Arial" panose="020B0604020202020204" pitchFamily="34" charset="0"/>
                        </a:rPr>
                        <a:t>29 </a:t>
                      </a:r>
                      <a:r>
                        <a:rPr lang="en-US" sz="1600" dirty="0" smtClean="0">
                          <a:effectLst/>
                          <a:latin typeface="Arial" panose="020B0604020202020204" pitchFamily="34" charset="0"/>
                          <a:ea typeface="Times New Roman"/>
                          <a:cs typeface="Arial" panose="020B0604020202020204" pitchFamily="34" charset="0"/>
                        </a:rPr>
                        <a:t>(10)</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r>
              <a:tr h="310896">
                <a:tc>
                  <a:txBody>
                    <a:bodyPr/>
                    <a:lstStyle/>
                    <a:p>
                      <a:pPr marL="0" marR="0">
                        <a:lnSpc>
                          <a:spcPct val="115000"/>
                        </a:lnSpc>
                        <a:spcBef>
                          <a:spcPts val="0"/>
                        </a:spcBef>
                        <a:spcAft>
                          <a:spcPts val="0"/>
                        </a:spcAft>
                      </a:pPr>
                      <a:r>
                        <a:rPr lang="en-US" sz="1600" b="1" dirty="0">
                          <a:solidFill>
                            <a:schemeClr val="bg1"/>
                          </a:solidFill>
                          <a:effectLst/>
                          <a:latin typeface="Arial" panose="020B0604020202020204" pitchFamily="34" charset="0"/>
                          <a:ea typeface="Times New Roman"/>
                          <a:cs typeface="Arial" panose="020B0604020202020204" pitchFamily="34" charset="0"/>
                        </a:rPr>
                        <a:t>MI (</a:t>
                      </a:r>
                      <a:r>
                        <a:rPr lang="en-US" sz="1600" b="1" dirty="0" smtClean="0">
                          <a:solidFill>
                            <a:schemeClr val="bg1"/>
                          </a:solidFill>
                          <a:effectLst/>
                          <a:latin typeface="Arial" panose="020B0604020202020204" pitchFamily="34" charset="0"/>
                          <a:ea typeface="Times New Roman"/>
                          <a:cs typeface="Arial" panose="020B0604020202020204" pitchFamily="34" charset="0"/>
                        </a:rPr>
                        <a:t>nonfatal</a:t>
                      </a:r>
                      <a:r>
                        <a:rPr lang="en-US" sz="1600" b="1" dirty="0">
                          <a:solidFill>
                            <a:schemeClr val="bg1"/>
                          </a:solidFill>
                          <a:effectLst/>
                          <a:latin typeface="Arial" panose="020B0604020202020204" pitchFamily="34" charset="0"/>
                          <a:ea typeface="Times New Roman"/>
                          <a:cs typeface="Arial" panose="020B0604020202020204" pitchFamily="34" charset="0"/>
                        </a:rPr>
                        <a:t>)</a:t>
                      </a:r>
                    </a:p>
                  </a:txBody>
                  <a:tcPr marL="38100" marR="38100" marT="0" marB="0" anchor="ctr">
                    <a:solidFill>
                      <a:schemeClr val="accent4">
                        <a:lumMod val="50000"/>
                      </a:schemeClr>
                    </a:solidFill>
                  </a:tcPr>
                </a:tc>
                <a:tc>
                  <a:txBody>
                    <a:bodyPr/>
                    <a:lstStyle/>
                    <a:p>
                      <a:pPr marL="0" marR="0" algn="ctr">
                        <a:lnSpc>
                          <a:spcPct val="115000"/>
                        </a:lnSpc>
                        <a:spcBef>
                          <a:spcPts val="0"/>
                        </a:spcBef>
                        <a:spcAft>
                          <a:spcPts val="0"/>
                        </a:spcAft>
                      </a:pPr>
                      <a:r>
                        <a:rPr lang="en-US" sz="1600" dirty="0">
                          <a:effectLst/>
                          <a:latin typeface="Arial" panose="020B0604020202020204" pitchFamily="34" charset="0"/>
                          <a:ea typeface="Times New Roman"/>
                          <a:cs typeface="Arial" panose="020B0604020202020204" pitchFamily="34" charset="0"/>
                        </a:rPr>
                        <a:t>1 </a:t>
                      </a:r>
                      <a:r>
                        <a:rPr lang="en-US" sz="1600" dirty="0" smtClean="0">
                          <a:effectLst/>
                          <a:latin typeface="Arial" panose="020B0604020202020204" pitchFamily="34" charset="0"/>
                          <a:ea typeface="Times New Roman"/>
                          <a:cs typeface="Arial" panose="020B0604020202020204" pitchFamily="34" charset="0"/>
                        </a:rPr>
                        <a:t>(1)</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r>
              <a:tr h="310896">
                <a:tc>
                  <a:txBody>
                    <a:bodyPr/>
                    <a:lstStyle/>
                    <a:p>
                      <a:pPr marL="0" marR="0">
                        <a:lnSpc>
                          <a:spcPct val="115000"/>
                        </a:lnSpc>
                        <a:spcBef>
                          <a:spcPts val="0"/>
                        </a:spcBef>
                        <a:spcAft>
                          <a:spcPts val="0"/>
                        </a:spcAft>
                      </a:pPr>
                      <a:r>
                        <a:rPr lang="en-US" sz="1600" b="0" dirty="0">
                          <a:solidFill>
                            <a:schemeClr val="bg1"/>
                          </a:solidFill>
                          <a:effectLst/>
                          <a:latin typeface="Arial" panose="020B0604020202020204" pitchFamily="34" charset="0"/>
                          <a:ea typeface="Times New Roman"/>
                          <a:cs typeface="Arial" panose="020B0604020202020204" pitchFamily="34" charset="0"/>
                        </a:rPr>
                        <a:t>    </a:t>
                      </a:r>
                      <a:r>
                        <a:rPr lang="en-US" sz="1600" b="0" dirty="0" smtClean="0">
                          <a:solidFill>
                            <a:schemeClr val="bg1"/>
                          </a:solidFill>
                          <a:effectLst/>
                          <a:latin typeface="Arial" panose="020B0604020202020204" pitchFamily="34" charset="0"/>
                          <a:ea typeface="Times New Roman"/>
                          <a:cs typeface="Arial" panose="020B0604020202020204" pitchFamily="34" charset="0"/>
                        </a:rPr>
                        <a:t>Investigator-reported</a:t>
                      </a:r>
                      <a:endParaRPr lang="en-US" sz="1600" b="0" dirty="0">
                        <a:solidFill>
                          <a:schemeClr val="bg1"/>
                        </a:solidFill>
                        <a:effectLst/>
                        <a:latin typeface="Arial" panose="020B0604020202020204" pitchFamily="34" charset="0"/>
                        <a:ea typeface="Times New Roman"/>
                        <a:cs typeface="Arial" panose="020B0604020202020204" pitchFamily="34" charset="0"/>
                      </a:endParaRPr>
                    </a:p>
                  </a:txBody>
                  <a:tcPr marL="38100" marR="38100" marT="0" marB="0" anchor="ctr">
                    <a:solidFill>
                      <a:schemeClr val="accent4">
                        <a:lumMod val="50000"/>
                      </a:schemeClr>
                    </a:solidFill>
                  </a:tcPr>
                </a:tc>
                <a:tc>
                  <a:txBody>
                    <a:bodyPr/>
                    <a:lstStyle/>
                    <a:p>
                      <a:pPr marL="0" marR="0" algn="ctr">
                        <a:lnSpc>
                          <a:spcPct val="115000"/>
                        </a:lnSpc>
                        <a:spcBef>
                          <a:spcPts val="0"/>
                        </a:spcBef>
                        <a:spcAft>
                          <a:spcPts val="0"/>
                        </a:spcAft>
                      </a:pPr>
                      <a:r>
                        <a:rPr lang="en-US" sz="1600" dirty="0">
                          <a:effectLst/>
                          <a:latin typeface="Arial" panose="020B0604020202020204" pitchFamily="34" charset="0"/>
                          <a:ea typeface="Times New Roman"/>
                          <a:cs typeface="Arial" panose="020B0604020202020204" pitchFamily="34" charset="0"/>
                        </a:rPr>
                        <a:t>1 </a:t>
                      </a:r>
                      <a:r>
                        <a:rPr lang="en-US" sz="1600" dirty="0" smtClean="0">
                          <a:effectLst/>
                          <a:latin typeface="Arial" panose="020B0604020202020204" pitchFamily="34" charset="0"/>
                          <a:ea typeface="Times New Roman"/>
                          <a:cs typeface="Arial" panose="020B0604020202020204" pitchFamily="34" charset="0"/>
                        </a:rPr>
                        <a:t>(1)</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r>
              <a:tr h="310896">
                <a:tc>
                  <a:txBody>
                    <a:bodyPr/>
                    <a:lstStyle/>
                    <a:p>
                      <a:pPr marL="0" marR="0">
                        <a:lnSpc>
                          <a:spcPct val="115000"/>
                        </a:lnSpc>
                        <a:spcBef>
                          <a:spcPts val="0"/>
                        </a:spcBef>
                        <a:spcAft>
                          <a:spcPts val="0"/>
                        </a:spcAft>
                      </a:pPr>
                      <a:r>
                        <a:rPr lang="en-US" sz="1600" b="0" dirty="0">
                          <a:solidFill>
                            <a:schemeClr val="bg1"/>
                          </a:solidFill>
                          <a:effectLst/>
                          <a:latin typeface="Arial" panose="020B0604020202020204" pitchFamily="34" charset="0"/>
                          <a:ea typeface="Times New Roman"/>
                          <a:cs typeface="Arial" panose="020B0604020202020204" pitchFamily="34" charset="0"/>
                        </a:rPr>
                        <a:t>    </a:t>
                      </a:r>
                      <a:r>
                        <a:rPr lang="en-US" sz="1600" b="0" dirty="0" smtClean="0">
                          <a:solidFill>
                            <a:schemeClr val="bg1"/>
                          </a:solidFill>
                          <a:effectLst/>
                          <a:latin typeface="Arial" panose="020B0604020202020204" pitchFamily="34" charset="0"/>
                          <a:ea typeface="Times New Roman"/>
                          <a:cs typeface="Arial" panose="020B0604020202020204" pitchFamily="34" charset="0"/>
                        </a:rPr>
                        <a:t>CEC-reported</a:t>
                      </a:r>
                      <a:endParaRPr lang="en-US" sz="1600" b="0" dirty="0">
                        <a:solidFill>
                          <a:schemeClr val="bg1"/>
                        </a:solidFill>
                        <a:effectLst/>
                        <a:latin typeface="Arial" panose="020B0604020202020204" pitchFamily="34" charset="0"/>
                        <a:ea typeface="Times New Roman"/>
                        <a:cs typeface="Arial" panose="020B0604020202020204" pitchFamily="34" charset="0"/>
                      </a:endParaRPr>
                    </a:p>
                  </a:txBody>
                  <a:tcPr marL="38100" marR="38100" marT="0" marB="0" anchor="ctr">
                    <a:solidFill>
                      <a:schemeClr val="accent4">
                        <a:lumMod val="50000"/>
                      </a:schemeClr>
                    </a:solidFill>
                  </a:tcPr>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r>
              <a:tr h="310896">
                <a:tc>
                  <a:txBody>
                    <a:bodyPr/>
                    <a:lstStyle/>
                    <a:p>
                      <a:pPr marL="230188" marR="0" indent="0">
                        <a:lnSpc>
                          <a:spcPct val="115000"/>
                        </a:lnSpc>
                        <a:spcBef>
                          <a:spcPts val="0"/>
                        </a:spcBef>
                        <a:spcAft>
                          <a:spcPts val="0"/>
                        </a:spcAft>
                      </a:pPr>
                      <a:r>
                        <a:rPr lang="en-US" sz="1600" b="0" dirty="0" smtClean="0">
                          <a:solidFill>
                            <a:schemeClr val="bg1"/>
                          </a:solidFill>
                          <a:effectLst/>
                          <a:latin typeface="Arial" panose="020B0604020202020204" pitchFamily="34" charset="0"/>
                          <a:ea typeface="Times New Roman"/>
                          <a:cs typeface="Arial" panose="020B0604020202020204" pitchFamily="34" charset="0"/>
                        </a:rPr>
                        <a:t>Total MI</a:t>
                      </a:r>
                      <a:endParaRPr lang="en-US" sz="1600" b="0" dirty="0">
                        <a:solidFill>
                          <a:schemeClr val="bg1"/>
                        </a:solidFill>
                        <a:effectLst/>
                        <a:latin typeface="Arial" panose="020B0604020202020204" pitchFamily="34" charset="0"/>
                        <a:ea typeface="Times New Roman"/>
                        <a:cs typeface="Arial" panose="020B0604020202020204" pitchFamily="34" charset="0"/>
                      </a:endParaRPr>
                    </a:p>
                  </a:txBody>
                  <a:tcPr marL="38100" marR="38100" marT="0" marB="0" anchor="ctr">
                    <a:solidFill>
                      <a:schemeClr val="accent4">
                        <a:lumMod val="50000"/>
                      </a:schemeClr>
                    </a:solidFill>
                  </a:tcPr>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2 </a:t>
                      </a:r>
                      <a:r>
                        <a:rPr lang="en-US" sz="1600" dirty="0">
                          <a:effectLst/>
                          <a:latin typeface="Arial" panose="020B0604020202020204" pitchFamily="34" charset="0"/>
                          <a:ea typeface="Times New Roman"/>
                          <a:cs typeface="Arial" panose="020B0604020202020204" pitchFamily="34" charset="0"/>
                        </a:rPr>
                        <a:t>(</a:t>
                      </a:r>
                      <a:r>
                        <a:rPr lang="en-US" sz="1600" dirty="0" smtClean="0">
                          <a:effectLst/>
                          <a:latin typeface="Arial" panose="020B0604020202020204" pitchFamily="34" charset="0"/>
                          <a:ea typeface="Times New Roman"/>
                          <a:cs typeface="Arial" panose="020B0604020202020204" pitchFamily="34" charset="0"/>
                        </a:rPr>
                        <a:t>1)</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1 (1)</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1 (&lt; 1)</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ctr"/>
                </a:tc>
              </a:tr>
              <a:tr h="310896">
                <a:tc>
                  <a:txBody>
                    <a:bodyPr/>
                    <a:lstStyle/>
                    <a:p>
                      <a:pPr marL="127000" marR="0" indent="-127000">
                        <a:lnSpc>
                          <a:spcPct val="115000"/>
                        </a:lnSpc>
                        <a:spcBef>
                          <a:spcPts val="100"/>
                        </a:spcBef>
                        <a:spcAft>
                          <a:spcPts val="100"/>
                        </a:spcAft>
                      </a:pPr>
                      <a:r>
                        <a:rPr lang="en-US" sz="1600" b="1" dirty="0" smtClean="0">
                          <a:solidFill>
                            <a:schemeClr val="bg1"/>
                          </a:solidFill>
                          <a:effectLst/>
                          <a:latin typeface="Arial" panose="020B0604020202020204" pitchFamily="34" charset="0"/>
                          <a:ea typeface="Times New Roman"/>
                          <a:cs typeface="Arial" panose="020B0604020202020204" pitchFamily="34" charset="0"/>
                        </a:rPr>
                        <a:t>Death</a:t>
                      </a:r>
                      <a:endParaRPr lang="en-US" sz="1600" b="1" dirty="0">
                        <a:solidFill>
                          <a:schemeClr val="bg1"/>
                        </a:solidFill>
                        <a:effectLst/>
                        <a:latin typeface="Arial" panose="020B0604020202020204" pitchFamily="34" charset="0"/>
                        <a:ea typeface="Times New Roman"/>
                        <a:cs typeface="Arial" panose="020B0604020202020204" pitchFamily="34" charset="0"/>
                      </a:endParaRPr>
                    </a:p>
                  </a:txBody>
                  <a:tcPr marL="12700" marR="12700" marT="0" marB="0" anchor="ctr">
                    <a:solidFill>
                      <a:schemeClr val="accent4">
                        <a:lumMod val="50000"/>
                      </a:schemeClr>
                    </a:solidFill>
                  </a:tcPr>
                </a:tc>
                <a:tc>
                  <a:txBody>
                    <a:bodyPr/>
                    <a:lstStyle/>
                    <a:p>
                      <a:pPr marL="0" marR="0" algn="ctr">
                        <a:lnSpc>
                          <a:spcPct val="115000"/>
                        </a:lnSpc>
                        <a:spcBef>
                          <a:spcPts val="100"/>
                        </a:spcBef>
                        <a:spcAft>
                          <a:spcPts val="100"/>
                        </a:spcAft>
                      </a:pPr>
                      <a:r>
                        <a:rPr lang="en-US" sz="1600" dirty="0" smtClean="0">
                          <a:effectLst/>
                          <a:latin typeface="Arial" panose="020B0604020202020204" pitchFamily="34" charset="0"/>
                          <a:ea typeface="Times New Roman"/>
                          <a:cs typeface="Arial" panose="020B0604020202020204" pitchFamily="34" charset="0"/>
                        </a:rPr>
                        <a:t>4 (3)</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effectLst/>
                          <a:latin typeface="Arial" panose="020B0604020202020204" pitchFamily="34" charset="0"/>
                          <a:ea typeface="Times New Roman"/>
                          <a:cs typeface="Arial" panose="020B0604020202020204" pitchFamily="34" charset="0"/>
                        </a:rPr>
                        <a:t>1 (1)</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effectLst/>
                          <a:latin typeface="Arial" panose="020B0604020202020204" pitchFamily="34" charset="0"/>
                          <a:ea typeface="Times New Roman"/>
                          <a:cs typeface="Arial" panose="020B0604020202020204" pitchFamily="34" charset="0"/>
                        </a:rPr>
                        <a:t>1 (2)</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effectLst/>
                          <a:latin typeface="Arial" panose="020B0604020202020204" pitchFamily="34" charset="0"/>
                          <a:ea typeface="Times New Roman"/>
                          <a:cs typeface="Arial" panose="020B0604020202020204" pitchFamily="34" charset="0"/>
                        </a:rPr>
                        <a:t>1 (1)</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effectLst/>
                          <a:latin typeface="Arial" panose="020B0604020202020204" pitchFamily="34" charset="0"/>
                          <a:ea typeface="Times New Roman"/>
                          <a:cs typeface="Arial" panose="020B0604020202020204" pitchFamily="34" charset="0"/>
                        </a:rPr>
                        <a:t>3 (2)</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effectLst/>
                          <a:latin typeface="Arial" panose="020B0604020202020204" pitchFamily="34" charset="0"/>
                          <a:ea typeface="Times New Roman"/>
                          <a:cs typeface="Arial" panose="020B0604020202020204" pitchFamily="34" charset="0"/>
                        </a:rPr>
                        <a:t>4 (1)</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r>
              <a:tr h="310896">
                <a:tc>
                  <a:txBody>
                    <a:bodyPr/>
                    <a:lstStyle/>
                    <a:p>
                      <a:pPr marL="127000" marR="0" indent="-127000">
                        <a:lnSpc>
                          <a:spcPct val="115000"/>
                        </a:lnSpc>
                        <a:spcBef>
                          <a:spcPts val="100"/>
                        </a:spcBef>
                        <a:spcAft>
                          <a:spcPts val="100"/>
                        </a:spcAft>
                      </a:pPr>
                      <a:r>
                        <a:rPr lang="en-US" sz="1600" b="1" dirty="0" smtClean="0">
                          <a:solidFill>
                            <a:schemeClr val="bg1"/>
                          </a:solidFill>
                          <a:effectLst/>
                          <a:latin typeface="Arial" panose="020B0604020202020204" pitchFamily="34" charset="0"/>
                          <a:ea typeface="Times New Roman"/>
                          <a:cs typeface="Arial" panose="020B0604020202020204" pitchFamily="34" charset="0"/>
                        </a:rPr>
                        <a:t>     </a:t>
                      </a:r>
                      <a:r>
                        <a:rPr lang="en-US" sz="1600" b="0" dirty="0" smtClean="0">
                          <a:solidFill>
                            <a:schemeClr val="bg1"/>
                          </a:solidFill>
                          <a:effectLst/>
                          <a:latin typeface="Arial" panose="020B0604020202020204" pitchFamily="34" charset="0"/>
                          <a:ea typeface="Times New Roman"/>
                          <a:cs typeface="Arial" panose="020B0604020202020204" pitchFamily="34" charset="0"/>
                        </a:rPr>
                        <a:t>CV Death</a:t>
                      </a:r>
                      <a:endParaRPr lang="en-US" sz="1600" b="0" dirty="0">
                        <a:solidFill>
                          <a:schemeClr val="bg1"/>
                        </a:solidFill>
                        <a:effectLst/>
                        <a:latin typeface="Arial" panose="020B0604020202020204" pitchFamily="34" charset="0"/>
                        <a:ea typeface="Times New Roman"/>
                        <a:cs typeface="Arial" panose="020B0604020202020204" pitchFamily="34" charset="0"/>
                      </a:endParaRPr>
                    </a:p>
                  </a:txBody>
                  <a:tcPr marL="12700" marR="12700" marT="0" marB="0" anchor="ctr">
                    <a:solidFill>
                      <a:schemeClr val="accent4">
                        <a:lumMod val="50000"/>
                      </a:schemeClr>
                    </a:solidFill>
                  </a:tcPr>
                </a:tc>
                <a:tc>
                  <a:txBody>
                    <a:bodyPr/>
                    <a:lstStyle/>
                    <a:p>
                      <a:pPr marL="0" marR="0" algn="ctr">
                        <a:lnSpc>
                          <a:spcPct val="115000"/>
                        </a:lnSpc>
                        <a:spcBef>
                          <a:spcPts val="100"/>
                        </a:spcBef>
                        <a:spcAft>
                          <a:spcPts val="100"/>
                        </a:spcAft>
                      </a:pPr>
                      <a:r>
                        <a:rPr lang="en-US" sz="1600" dirty="0" smtClean="0">
                          <a:effectLst/>
                          <a:latin typeface="Arial" panose="020B0604020202020204" pitchFamily="34" charset="0"/>
                          <a:ea typeface="Times New Roman"/>
                          <a:cs typeface="Arial" panose="020B0604020202020204" pitchFamily="34" charset="0"/>
                        </a:rPr>
                        <a:t>2 (1)</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effectLst/>
                          <a:latin typeface="Arial" panose="020B0604020202020204" pitchFamily="34" charset="0"/>
                          <a:ea typeface="Times New Roman"/>
                          <a:cs typeface="Arial" panose="020B0604020202020204" pitchFamily="34" charset="0"/>
                        </a:rPr>
                        <a:t>1 (1)</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effectLst/>
                          <a:latin typeface="Arial" panose="020B0604020202020204" pitchFamily="34" charset="0"/>
                          <a:ea typeface="Times New Roman"/>
                          <a:cs typeface="Arial" panose="020B0604020202020204" pitchFamily="34" charset="0"/>
                        </a:rPr>
                        <a:t>1 (2)</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effectLst/>
                          <a:latin typeface="Arial" panose="020B0604020202020204" pitchFamily="34" charset="0"/>
                          <a:ea typeface="Times New Roman"/>
                          <a:cs typeface="Arial" panose="020B0604020202020204" pitchFamily="34" charset="0"/>
                        </a:rPr>
                        <a:t>1 (1)</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effectLst/>
                          <a:latin typeface="Arial" panose="020B0604020202020204" pitchFamily="34" charset="0"/>
                          <a:ea typeface="Times New Roman"/>
                          <a:cs typeface="Arial" panose="020B0604020202020204" pitchFamily="34" charset="0"/>
                        </a:rPr>
                        <a:t>2</a:t>
                      </a:r>
                      <a:r>
                        <a:rPr lang="en-US" sz="1600" baseline="0" dirty="0" smtClean="0">
                          <a:effectLst/>
                          <a:latin typeface="Arial" panose="020B0604020202020204" pitchFamily="34" charset="0"/>
                          <a:ea typeface="Times New Roman"/>
                          <a:cs typeface="Arial" panose="020B0604020202020204" pitchFamily="34" charset="0"/>
                        </a:rPr>
                        <a:t> (1)</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c>
                  <a:txBody>
                    <a:bodyPr/>
                    <a:lstStyle/>
                    <a:p>
                      <a:pPr marL="0" marR="0" algn="ctr">
                        <a:lnSpc>
                          <a:spcPct val="115000"/>
                        </a:lnSpc>
                        <a:spcBef>
                          <a:spcPts val="100"/>
                        </a:spcBef>
                        <a:spcAft>
                          <a:spcPts val="100"/>
                        </a:spcAft>
                      </a:pPr>
                      <a:r>
                        <a:rPr lang="en-US" sz="1600" dirty="0" smtClean="0">
                          <a:effectLst/>
                          <a:latin typeface="Arial" panose="020B0604020202020204" pitchFamily="34" charset="0"/>
                          <a:ea typeface="Times New Roman"/>
                          <a:cs typeface="Arial" panose="020B0604020202020204" pitchFamily="34" charset="0"/>
                        </a:rPr>
                        <a:t>3 (1)</a:t>
                      </a:r>
                      <a:endParaRPr lang="en-US" sz="1600" dirty="0">
                        <a:effectLst/>
                        <a:latin typeface="Arial" panose="020B0604020202020204" pitchFamily="34" charset="0"/>
                        <a:ea typeface="Times New Roman"/>
                        <a:cs typeface="Arial" panose="020B0604020202020204" pitchFamily="34" charset="0"/>
                      </a:endParaRPr>
                    </a:p>
                  </a:txBody>
                  <a:tcPr marL="12700" marR="12700" marT="0" marB="0" anchor="ctr"/>
                </a:tc>
              </a:tr>
            </a:tbl>
          </a:graphicData>
        </a:graphic>
      </p:graphicFrame>
      <p:sp>
        <p:nvSpPr>
          <p:cNvPr id="5" name="TextBox 4"/>
          <p:cNvSpPr txBox="1"/>
          <p:nvPr/>
        </p:nvSpPr>
        <p:spPr>
          <a:xfrm>
            <a:off x="228600" y="6418590"/>
            <a:ext cx="8428512" cy="276999"/>
          </a:xfrm>
          <a:prstGeom prst="rect">
            <a:avLst/>
          </a:prstGeom>
          <a:noFill/>
        </p:spPr>
        <p:txBody>
          <a:bodyPr wrap="square" rtlCol="0">
            <a:spAutoFit/>
          </a:bodyPr>
          <a:lstStyle/>
          <a:p>
            <a:r>
              <a:rPr lang="en-US" sz="1200" dirty="0" smtClean="0"/>
              <a:t>CEC, Clinical </a:t>
            </a:r>
            <a:r>
              <a:rPr lang="en-US" sz="1200" dirty="0"/>
              <a:t>Events </a:t>
            </a:r>
            <a:r>
              <a:rPr lang="en-US" sz="1200" dirty="0" smtClean="0"/>
              <a:t>Classification; </a:t>
            </a:r>
            <a:r>
              <a:rPr lang="en-GB" sz="1200" dirty="0" smtClean="0">
                <a:latin typeface="Arial" panose="020B0604020202020204" pitchFamily="34" charset="0"/>
                <a:cs typeface="Arial" panose="020B0604020202020204" pitchFamily="34" charset="0"/>
              </a:rPr>
              <a:t>MI, myocardial infarction; UA, unstable angina </a:t>
            </a:r>
            <a:endParaRPr lang="en-US" sz="1200" dirty="0">
              <a:latin typeface="Arial" panose="020B0604020202020204" pitchFamily="34" charset="0"/>
              <a:cs typeface="Arial" panose="020B0604020202020204" pitchFamily="34" charset="0"/>
            </a:endParaRPr>
          </a:p>
        </p:txBody>
      </p:sp>
      <p:sp>
        <p:nvSpPr>
          <p:cNvPr id="7" name="Title 1"/>
          <p:cNvSpPr txBox="1">
            <a:spLocks/>
          </p:cNvSpPr>
          <p:nvPr/>
        </p:nvSpPr>
        <p:spPr>
          <a:xfrm>
            <a:off x="638810" y="76200"/>
            <a:ext cx="7895590" cy="9732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latin typeface="Arial" panose="020B0604020202020204" pitchFamily="34" charset="0"/>
                <a:cs typeface="Arial" panose="020B0604020202020204" pitchFamily="34" charset="0"/>
              </a:rPr>
              <a:t>Adjudicated Clinical Events</a:t>
            </a:r>
            <a:endParaRPr lang="en-US" sz="2800" b="1" dirty="0">
              <a:latin typeface="Arial" panose="020B0604020202020204" pitchFamily="34" charset="0"/>
              <a:cs typeface="Arial" panose="020B0604020202020204" pitchFamily="34" charset="0"/>
            </a:endParaRPr>
          </a:p>
        </p:txBody>
      </p:sp>
      <p:sp>
        <p:nvSpPr>
          <p:cNvPr id="6" name="TextBox 5"/>
          <p:cNvSpPr txBox="1"/>
          <p:nvPr/>
        </p:nvSpPr>
        <p:spPr>
          <a:xfrm>
            <a:off x="228601" y="6599535"/>
            <a:ext cx="7391400" cy="276999"/>
          </a:xfrm>
          <a:prstGeom prst="rect">
            <a:avLst/>
          </a:prstGeom>
          <a:noFill/>
        </p:spPr>
        <p:txBody>
          <a:bodyPr wrap="square" rtlCol="0">
            <a:spAutoFit/>
          </a:bodyPr>
          <a:lstStyle/>
          <a:p>
            <a:r>
              <a:rPr lang="en-GB" sz="1200" baseline="30000" dirty="0" smtClean="0">
                <a:latin typeface="Arial" panose="020B0604020202020204" pitchFamily="34" charset="0"/>
                <a:cs typeface="Arial" panose="020B0604020202020204" pitchFamily="34" charset="0"/>
              </a:rPr>
              <a:t>a </a:t>
            </a:r>
            <a:r>
              <a:rPr lang="en-GB" sz="1200" dirty="0" smtClean="0">
                <a:latin typeface="Arial" panose="020B0604020202020204" pitchFamily="34" charset="0"/>
                <a:cs typeface="Arial" panose="020B0604020202020204" pitchFamily="34" charset="0"/>
              </a:rPr>
              <a:t>Excludes 3 patients that were not dosed </a:t>
            </a:r>
            <a:endParaRPr lang="en-US" sz="1200" dirty="0" smtClean="0">
              <a:latin typeface="Arial" panose="020B0604020202020204" pitchFamily="34" charset="0"/>
              <a:cs typeface="Arial" panose="020B0604020202020204" pitchFamily="34" charset="0"/>
            </a:endParaRPr>
          </a:p>
        </p:txBody>
      </p:sp>
      <p:pic>
        <p:nvPicPr>
          <p:cNvPr id="8" name="Picture 7"/>
          <p:cNvPicPr>
            <a:picLocks noChangeAspect="1" noChangeArrowheads="1"/>
          </p:cNvPicPr>
          <p:nvPr/>
        </p:nvPicPr>
        <p:blipFill>
          <a:blip r:embed="rId3" cstate="print"/>
          <a:srcRect/>
          <a:stretch>
            <a:fillRect/>
          </a:stretch>
        </p:blipFill>
        <p:spPr bwMode="auto">
          <a:xfrm>
            <a:off x="78001" y="64132"/>
            <a:ext cx="1484079" cy="554182"/>
          </a:xfrm>
          <a:prstGeom prst="rect">
            <a:avLst/>
          </a:prstGeom>
          <a:noFill/>
          <a:ln w="9525">
            <a:noFill/>
            <a:miter lim="800000"/>
            <a:headEnd/>
            <a:tailEnd/>
          </a:ln>
        </p:spPr>
      </p:pic>
    </p:spTree>
    <p:extLst>
      <p:ext uri="{BB962C8B-B14F-4D97-AF65-F5344CB8AC3E}">
        <p14:creationId xmlns:p14="http://schemas.microsoft.com/office/powerpoint/2010/main" val="67576018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9" name="Content Placeholder 3"/>
          <p:cNvGraphicFramePr>
            <a:graphicFrameLocks noGrp="1"/>
          </p:cNvGraphicFramePr>
          <p:nvPr>
            <p:ph idx="1"/>
            <p:extLst>
              <p:ext uri="{D42A27DB-BD31-4B8C-83A1-F6EECF244321}">
                <p14:modId xmlns:p14="http://schemas.microsoft.com/office/powerpoint/2010/main" val="2458152037"/>
              </p:ext>
            </p:extLst>
          </p:nvPr>
        </p:nvGraphicFramePr>
        <p:xfrm>
          <a:off x="152401" y="1033816"/>
          <a:ext cx="8915399" cy="4471410"/>
        </p:xfrm>
        <a:graphic>
          <a:graphicData uri="http://schemas.openxmlformats.org/drawingml/2006/table">
            <a:tbl>
              <a:tblPr firstRow="1" bandRow="1">
                <a:tableStyleId>{00A15C55-8517-42AA-B614-E9B94910E393}</a:tableStyleId>
              </a:tblPr>
              <a:tblGrid>
                <a:gridCol w="1447799"/>
                <a:gridCol w="1219200"/>
                <a:gridCol w="1143000"/>
                <a:gridCol w="1295400"/>
                <a:gridCol w="1219200"/>
                <a:gridCol w="1390650"/>
                <a:gridCol w="1200150"/>
              </a:tblGrid>
              <a:tr h="365760">
                <a:tc>
                  <a:txBody>
                    <a:bodyPr/>
                    <a:lstStyle/>
                    <a:p>
                      <a:pPr marL="0" marR="0">
                        <a:spcBef>
                          <a:spcPts val="0"/>
                        </a:spcBef>
                        <a:spcAft>
                          <a:spcPts val="0"/>
                        </a:spcAft>
                      </a:pPr>
                      <a:endParaRPr lang="en-GB" sz="1400" b="1" noProof="0" dirty="0">
                        <a:solidFill>
                          <a:schemeClr val="bg1"/>
                        </a:solidFill>
                        <a:effectLst/>
                        <a:latin typeface="Arial" panose="020B0604020202020204" pitchFamily="34" charset="0"/>
                        <a:ea typeface="Times New Roman"/>
                        <a:cs typeface="Arial" panose="020B0604020202020204" pitchFamily="34" charset="0"/>
                      </a:endParaRPr>
                    </a:p>
                  </a:txBody>
                  <a:tcPr marR="36362" marT="0" marB="91440" anchor="b">
                    <a:lnB w="38100" cap="flat" cmpd="sng" algn="ctr">
                      <a:solidFill>
                        <a:srgbClr val="403152"/>
                      </a:solidFill>
                      <a:prstDash val="solid"/>
                      <a:round/>
                      <a:headEnd type="none" w="med" len="med"/>
                      <a:tailEnd type="none" w="med" len="med"/>
                    </a:lnB>
                    <a:solidFill>
                      <a:schemeClr val="accent4">
                        <a:lumMod val="50000"/>
                      </a:schemeClr>
                    </a:solidFill>
                  </a:tcPr>
                </a:tc>
                <a:tc>
                  <a:txBody>
                    <a:bodyPr/>
                    <a:lstStyle/>
                    <a:p>
                      <a:pPr marL="0" marR="0" algn="ctr">
                        <a:spcBef>
                          <a:spcPts val="0"/>
                        </a:spcBef>
                        <a:spcAft>
                          <a:spcPts val="0"/>
                        </a:spcAft>
                      </a:pPr>
                      <a:endParaRPr lang="en-GB" sz="1600" b="1" noProof="0" dirty="0">
                        <a:effectLst/>
                        <a:latin typeface="Arial" panose="020B0604020202020204" pitchFamily="34" charset="0"/>
                        <a:ea typeface="Times New Roman"/>
                        <a:cs typeface="Arial" panose="020B0604020202020204" pitchFamily="34" charset="0"/>
                      </a:endParaRPr>
                    </a:p>
                  </a:txBody>
                  <a:tcPr marL="36362" marR="36362" marT="0" marB="91440" anchor="b">
                    <a:lnB w="38100" cap="flat" cmpd="sng" algn="ctr">
                      <a:solidFill>
                        <a:schemeClr val="bg1">
                          <a:lumMod val="50000"/>
                        </a:schemeClr>
                      </a:solidFill>
                      <a:prstDash val="solid"/>
                      <a:round/>
                      <a:headEnd type="none" w="med" len="med"/>
                      <a:tailEnd type="none" w="med" len="med"/>
                    </a:lnB>
                    <a:solidFill>
                      <a:schemeClr val="bg1">
                        <a:lumMod val="50000"/>
                      </a:schemeClr>
                    </a:solidFill>
                  </a:tcPr>
                </a:tc>
                <a:tc>
                  <a:txBody>
                    <a:bodyPr/>
                    <a:lstStyle/>
                    <a:p>
                      <a:pPr marL="0" marR="0" algn="ctr">
                        <a:spcBef>
                          <a:spcPts val="0"/>
                        </a:spcBef>
                        <a:spcAft>
                          <a:spcPts val="0"/>
                        </a:spcAft>
                      </a:pPr>
                      <a:endParaRPr lang="en-GB" sz="1600" b="1" noProof="0" dirty="0">
                        <a:effectLst/>
                        <a:latin typeface="Arial" panose="020B0604020202020204" pitchFamily="34" charset="0"/>
                        <a:ea typeface="Times New Roman"/>
                        <a:cs typeface="Arial" panose="020B0604020202020204" pitchFamily="34" charset="0"/>
                      </a:endParaRPr>
                    </a:p>
                  </a:txBody>
                  <a:tcPr marL="36362" marR="36362" marT="0" marB="91440" anchor="b">
                    <a:lnB w="38100" cap="flat" cmpd="sng" algn="ctr">
                      <a:solidFill>
                        <a:srgbClr val="A98BD9"/>
                      </a:solidFill>
                      <a:prstDash val="solid"/>
                      <a:round/>
                      <a:headEnd type="none" w="med" len="med"/>
                      <a:tailEnd type="none" w="med" len="med"/>
                    </a:lnB>
                    <a:solidFill>
                      <a:srgbClr val="A98BD9"/>
                    </a:solidFill>
                  </a:tcPr>
                </a:tc>
                <a:tc gridSpan="3">
                  <a:txBody>
                    <a:bodyPr/>
                    <a:lstStyle/>
                    <a:p>
                      <a:pPr marL="0" marR="0" algn="ctr">
                        <a:spcBef>
                          <a:spcPts val="0"/>
                        </a:spcBef>
                        <a:spcAft>
                          <a:spcPts val="0"/>
                        </a:spcAft>
                      </a:pPr>
                      <a:r>
                        <a:rPr lang="en-GB" sz="1600" b="1" noProof="0" dirty="0" smtClean="0">
                          <a:effectLst/>
                          <a:latin typeface="Arial" panose="020B0604020202020204" pitchFamily="34" charset="0"/>
                          <a:ea typeface="Times New Roman"/>
                          <a:cs typeface="Arial" panose="020B0604020202020204" pitchFamily="34" charset="0"/>
                        </a:rPr>
                        <a:t>PK-guided titration</a:t>
                      </a:r>
                      <a:r>
                        <a:rPr lang="en-GB" sz="1600" b="1" baseline="0" noProof="0" dirty="0" smtClean="0">
                          <a:effectLst/>
                          <a:latin typeface="Arial" panose="020B0604020202020204" pitchFamily="34" charset="0"/>
                          <a:ea typeface="Times New Roman"/>
                          <a:cs typeface="Arial" panose="020B0604020202020204" pitchFamily="34" charset="0"/>
                        </a:rPr>
                        <a:t> </a:t>
                      </a:r>
                      <a:r>
                        <a:rPr lang="en-GB" sz="1600" b="1" noProof="0" dirty="0" smtClean="0">
                          <a:effectLst/>
                          <a:latin typeface="Arial" panose="020B0604020202020204" pitchFamily="34" charset="0"/>
                          <a:ea typeface="Times New Roman"/>
                          <a:cs typeface="Arial" panose="020B0604020202020204" pitchFamily="34" charset="0"/>
                        </a:rPr>
                        <a:t>arm</a:t>
                      </a:r>
                      <a:endParaRPr lang="en-GB" sz="1600" b="1" noProof="0" dirty="0">
                        <a:effectLst/>
                        <a:latin typeface="Arial" panose="020B0604020202020204" pitchFamily="34" charset="0"/>
                        <a:ea typeface="Times New Roman"/>
                        <a:cs typeface="Arial" panose="020B0604020202020204" pitchFamily="34" charset="0"/>
                      </a:endParaRPr>
                    </a:p>
                  </a:txBody>
                  <a:tcPr marL="36362" marR="36362" marT="0" marB="91440" anchor="b">
                    <a:lnB w="38100" cap="flat" cmpd="sng" algn="ctr">
                      <a:solidFill>
                        <a:srgbClr val="714CB0"/>
                      </a:solidFill>
                      <a:prstDash val="solid"/>
                      <a:round/>
                      <a:headEnd type="none" w="med" len="med"/>
                      <a:tailEnd type="none" w="med" len="med"/>
                    </a:lnB>
                    <a:solidFill>
                      <a:srgbClr val="714CB0"/>
                    </a:solidFill>
                  </a:tcPr>
                </a:tc>
                <a:tc hMerge="1">
                  <a:txBody>
                    <a:bodyPr/>
                    <a:lstStyle/>
                    <a:p>
                      <a:pPr marL="0" marR="0" algn="ctr">
                        <a:spcBef>
                          <a:spcPts val="0"/>
                        </a:spcBef>
                        <a:spcAft>
                          <a:spcPts val="0"/>
                        </a:spcAft>
                      </a:pPr>
                      <a:endParaRPr lang="en-GB" sz="1400" noProof="0" dirty="0" smtClean="0">
                        <a:effectLst/>
                        <a:latin typeface="Arial" panose="020B0604020202020204" pitchFamily="34" charset="0"/>
                        <a:cs typeface="Arial" panose="020B0604020202020204" pitchFamily="34" charset="0"/>
                      </a:endParaRPr>
                    </a:p>
                  </a:txBody>
                  <a:tcPr marL="36362" marR="36362" marT="0" marB="91440" anchor="b">
                    <a:solidFill>
                      <a:srgbClr val="45155E"/>
                    </a:solidFill>
                  </a:tcPr>
                </a:tc>
                <a:tc hMerge="1">
                  <a:txBody>
                    <a:bodyPr/>
                    <a:lstStyle/>
                    <a:p>
                      <a:pPr marL="0" marR="0" algn="ctr">
                        <a:spcBef>
                          <a:spcPts val="0"/>
                        </a:spcBef>
                        <a:spcAft>
                          <a:spcPts val="0"/>
                        </a:spcAft>
                      </a:pPr>
                      <a:endParaRPr lang="en-GB" sz="1400" noProof="0" dirty="0" smtClean="0">
                        <a:effectLst/>
                        <a:latin typeface="Arial" panose="020B0604020202020204" pitchFamily="34" charset="0"/>
                        <a:cs typeface="Arial" panose="020B0604020202020204" pitchFamily="34" charset="0"/>
                      </a:endParaRPr>
                    </a:p>
                  </a:txBody>
                  <a:tcPr marL="36362" marR="36362" marT="0" marB="91440" anchor="b">
                    <a:solidFill>
                      <a:srgbClr val="2A0D39"/>
                    </a:solidFill>
                  </a:tcPr>
                </a:tc>
                <a:tc>
                  <a:txBody>
                    <a:bodyPr/>
                    <a:lstStyle/>
                    <a:p>
                      <a:pPr marL="0" marR="0" algn="ctr">
                        <a:spcBef>
                          <a:spcPts val="0"/>
                        </a:spcBef>
                        <a:spcAft>
                          <a:spcPts val="0"/>
                        </a:spcAft>
                      </a:pPr>
                      <a:endParaRPr lang="en-GB" sz="1600" b="1" noProof="0" dirty="0">
                        <a:effectLst/>
                        <a:latin typeface="Arial" panose="020B0604020202020204" pitchFamily="34" charset="0"/>
                        <a:ea typeface="Times New Roman"/>
                        <a:cs typeface="Arial" panose="020B0604020202020204" pitchFamily="34" charset="0"/>
                      </a:endParaRPr>
                    </a:p>
                  </a:txBody>
                  <a:tcPr marL="36362" marR="36362" marT="0" marB="91440" anchor="b">
                    <a:lnB w="38100" cap="flat" cmpd="sng" algn="ctr">
                      <a:solidFill>
                        <a:srgbClr val="9999FF"/>
                      </a:solidFill>
                      <a:prstDash val="solid"/>
                      <a:round/>
                      <a:headEnd type="none" w="med" len="med"/>
                      <a:tailEnd type="none" w="med" len="med"/>
                    </a:lnB>
                    <a:solidFill>
                      <a:srgbClr val="9999FF"/>
                    </a:solidFill>
                  </a:tcPr>
                </a:tc>
              </a:tr>
              <a:tr h="548640">
                <a:tc>
                  <a:txBody>
                    <a:bodyPr/>
                    <a:lstStyle/>
                    <a:p>
                      <a:pPr marL="0" marR="0">
                        <a:spcBef>
                          <a:spcPts val="0"/>
                        </a:spcBef>
                        <a:spcAft>
                          <a:spcPts val="0"/>
                        </a:spcAft>
                      </a:pPr>
                      <a:r>
                        <a:rPr lang="en-GB" sz="1600" b="1" noProof="0" dirty="0" smtClean="0">
                          <a:solidFill>
                            <a:schemeClr val="bg1"/>
                          </a:solidFill>
                          <a:effectLst/>
                          <a:latin typeface="Arial" panose="020B0604020202020204" pitchFamily="34" charset="0"/>
                          <a:ea typeface="Times New Roman"/>
                          <a:cs typeface="Arial" panose="020B0604020202020204" pitchFamily="34" charset="0"/>
                        </a:rPr>
                        <a:t>Troponin</a:t>
                      </a:r>
                      <a:r>
                        <a:rPr lang="en-GB" sz="1600" b="1" baseline="0" noProof="0" dirty="0" smtClean="0">
                          <a:solidFill>
                            <a:schemeClr val="bg1"/>
                          </a:solidFill>
                          <a:effectLst/>
                          <a:latin typeface="Arial" panose="020B0604020202020204" pitchFamily="34" charset="0"/>
                          <a:ea typeface="Times New Roman"/>
                          <a:cs typeface="Arial" panose="020B0604020202020204" pitchFamily="34" charset="0"/>
                        </a:rPr>
                        <a:t> I (ng/mL)</a:t>
                      </a:r>
                      <a:endParaRPr lang="en-GB" sz="1600" b="1" noProof="0" dirty="0">
                        <a:solidFill>
                          <a:schemeClr val="bg1"/>
                        </a:solidFill>
                        <a:effectLst/>
                        <a:latin typeface="Arial" panose="020B0604020202020204" pitchFamily="34" charset="0"/>
                        <a:ea typeface="Times New Roman"/>
                        <a:cs typeface="Arial" panose="020B0604020202020204" pitchFamily="34" charset="0"/>
                      </a:endParaRPr>
                    </a:p>
                  </a:txBody>
                  <a:tcPr marR="36362" marT="0" marB="91440" anchor="b">
                    <a:lnT w="38100" cap="flat" cmpd="sng" algn="ctr">
                      <a:solidFill>
                        <a:srgbClr val="403152"/>
                      </a:solidFill>
                      <a:prstDash val="solid"/>
                      <a:round/>
                      <a:headEnd type="none" w="med" len="med"/>
                      <a:tailEnd type="none" w="med" len="med"/>
                    </a:lnT>
                    <a:solidFill>
                      <a:srgbClr val="403152"/>
                    </a:solidFill>
                  </a:tcPr>
                </a:tc>
                <a:tc>
                  <a:txBody>
                    <a:bodyPr/>
                    <a:lstStyle/>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Placebo</a:t>
                      </a:r>
                      <a:br>
                        <a:rPr lang="en-GB" sz="1600" b="1" noProof="0" dirty="0" smtClean="0">
                          <a:solidFill>
                            <a:schemeClr val="bg1"/>
                          </a:solidFill>
                          <a:effectLst/>
                          <a:latin typeface="Arial" panose="020B0604020202020204" pitchFamily="34" charset="0"/>
                          <a:cs typeface="Arial" panose="020B0604020202020204" pitchFamily="34" charset="0"/>
                        </a:rPr>
                      </a:br>
                      <a:r>
                        <a:rPr lang="en-GB" sz="1600" b="1" noProof="0" dirty="0" smtClean="0">
                          <a:solidFill>
                            <a:schemeClr val="bg1"/>
                          </a:solidFill>
                          <a:effectLst/>
                          <a:latin typeface="Arial" panose="020B0604020202020204" pitchFamily="34" charset="0"/>
                          <a:cs typeface="Arial" panose="020B0604020202020204" pitchFamily="34" charset="0"/>
                        </a:rPr>
                        <a:t> (n = 149)</a:t>
                      </a:r>
                      <a:endParaRPr lang="en-GB" sz="1600" b="1" noProof="0" dirty="0">
                        <a:solidFill>
                          <a:schemeClr val="bg1"/>
                        </a:solidFill>
                        <a:effectLst/>
                        <a:latin typeface="Arial" panose="020B0604020202020204" pitchFamily="34" charset="0"/>
                        <a:ea typeface="Times New Roman"/>
                        <a:cs typeface="Arial" panose="020B0604020202020204" pitchFamily="34" charset="0"/>
                      </a:endParaRPr>
                    </a:p>
                  </a:txBody>
                  <a:tcPr marL="36362" marR="36362" marT="0" marB="91440" anchor="b">
                    <a:lnT w="38100" cap="flat" cmpd="sng" algn="ctr">
                      <a:solidFill>
                        <a:schemeClr val="bg1">
                          <a:lumMod val="50000"/>
                        </a:schemeClr>
                      </a:solidFill>
                      <a:prstDash val="solid"/>
                      <a:round/>
                      <a:headEnd type="none" w="med" len="med"/>
                      <a:tailEnd type="none" w="med" len="med"/>
                    </a:lnT>
                    <a:solidFill>
                      <a:schemeClr val="bg1">
                        <a:lumMod val="50000"/>
                      </a:schemeClr>
                    </a:solidFill>
                  </a:tcPr>
                </a:tc>
                <a:tc>
                  <a:txBody>
                    <a:bodyPr/>
                    <a:lstStyle/>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25 mg</a:t>
                      </a:r>
                    </a:p>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 (n = 150)</a:t>
                      </a:r>
                      <a:endParaRPr lang="en-GB" sz="1600" b="1" noProof="0" dirty="0">
                        <a:solidFill>
                          <a:schemeClr val="bg1"/>
                        </a:solidFill>
                        <a:effectLst/>
                        <a:latin typeface="Arial" panose="020B0604020202020204" pitchFamily="34" charset="0"/>
                        <a:ea typeface="Times New Roman"/>
                        <a:cs typeface="Arial" panose="020B0604020202020204" pitchFamily="34" charset="0"/>
                      </a:endParaRPr>
                    </a:p>
                  </a:txBody>
                  <a:tcPr marL="36362" marR="36362" marT="0" marB="91440" anchor="b">
                    <a:lnT w="38100" cap="flat" cmpd="sng" algn="ctr">
                      <a:solidFill>
                        <a:srgbClr val="A98BD9"/>
                      </a:solidFill>
                      <a:prstDash val="solid"/>
                      <a:round/>
                      <a:headEnd type="none" w="med" len="med"/>
                      <a:tailEnd type="none" w="med" len="med"/>
                    </a:lnT>
                    <a:solidFill>
                      <a:srgbClr val="A98BD9"/>
                    </a:solidFill>
                  </a:tcPr>
                </a:tc>
                <a:tc>
                  <a:txBody>
                    <a:bodyPr/>
                    <a:lstStyle/>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25 mg</a:t>
                      </a:r>
                    </a:p>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(n = 58)</a:t>
                      </a:r>
                      <a:endParaRPr lang="en-GB" sz="1600" b="1" noProof="0" dirty="0">
                        <a:solidFill>
                          <a:schemeClr val="bg1"/>
                        </a:solidFill>
                        <a:effectLst/>
                        <a:latin typeface="Arial" panose="020B0604020202020204" pitchFamily="34" charset="0"/>
                        <a:ea typeface="Times New Roman"/>
                        <a:cs typeface="Arial" panose="020B0604020202020204" pitchFamily="34" charset="0"/>
                      </a:endParaRPr>
                    </a:p>
                  </a:txBody>
                  <a:tcPr marL="36362" marR="36362" marT="0" marB="91440" anchor="b">
                    <a:lnT w="38100" cap="flat" cmpd="sng" algn="ctr">
                      <a:solidFill>
                        <a:srgbClr val="714CB0"/>
                      </a:solidFill>
                      <a:prstDash val="solid"/>
                      <a:round/>
                      <a:headEnd type="none" w="med" len="med"/>
                      <a:tailEnd type="none" w="med" len="med"/>
                    </a:lnT>
                    <a:solidFill>
                      <a:srgbClr val="714CB0"/>
                    </a:solidFill>
                  </a:tcPr>
                </a:tc>
                <a:tc>
                  <a:txBody>
                    <a:bodyPr/>
                    <a:lstStyle/>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50 mg  </a:t>
                      </a:r>
                    </a:p>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(n</a:t>
                      </a:r>
                      <a:r>
                        <a:rPr lang="en-GB" sz="1600" b="1" baseline="0" noProof="0" dirty="0" smtClean="0">
                          <a:solidFill>
                            <a:schemeClr val="bg1"/>
                          </a:solidFill>
                          <a:effectLst/>
                          <a:latin typeface="Arial" panose="020B0604020202020204" pitchFamily="34" charset="0"/>
                          <a:cs typeface="Arial" panose="020B0604020202020204" pitchFamily="34" charset="0"/>
                        </a:rPr>
                        <a:t> = 78)</a:t>
                      </a:r>
                      <a:r>
                        <a:rPr lang="en-GB" sz="1600" b="1" noProof="0" dirty="0" smtClean="0">
                          <a:solidFill>
                            <a:schemeClr val="bg1"/>
                          </a:solidFill>
                          <a:effectLst/>
                          <a:latin typeface="Arial" panose="020B0604020202020204" pitchFamily="34" charset="0"/>
                          <a:cs typeface="Arial" panose="020B0604020202020204" pitchFamily="34" charset="0"/>
                        </a:rPr>
                        <a:t>         </a:t>
                      </a:r>
                    </a:p>
                  </a:txBody>
                  <a:tcPr marL="36362" marR="36362" marT="0" marB="91440" anchor="b">
                    <a:lnT w="38100" cap="flat" cmpd="sng" algn="ctr">
                      <a:solidFill>
                        <a:srgbClr val="45155E"/>
                      </a:solidFill>
                      <a:prstDash val="solid"/>
                      <a:round/>
                      <a:headEnd type="none" w="med" len="med"/>
                      <a:tailEnd type="none" w="med" len="med"/>
                    </a:lnT>
                    <a:solidFill>
                      <a:srgbClr val="45155E"/>
                    </a:solidFill>
                  </a:tcPr>
                </a:tc>
                <a:tc>
                  <a:txBody>
                    <a:bodyPr/>
                    <a:lstStyle/>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All PK Titration</a:t>
                      </a:r>
                    </a:p>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(n = 146)</a:t>
                      </a:r>
                      <a:r>
                        <a:rPr lang="en-GB" sz="1600" baseline="30000" noProof="0" dirty="0" smtClean="0">
                          <a:solidFill>
                            <a:schemeClr val="bg1"/>
                          </a:solidFill>
                          <a:effectLst/>
                          <a:latin typeface="Arial" panose="020B0604020202020204" pitchFamily="34" charset="0"/>
                          <a:cs typeface="Arial" panose="020B0604020202020204" pitchFamily="34" charset="0"/>
                        </a:rPr>
                        <a:t>a</a:t>
                      </a:r>
                      <a:endParaRPr lang="en-GB" sz="1600" b="1" noProof="0" dirty="0" smtClean="0">
                        <a:solidFill>
                          <a:schemeClr val="bg1"/>
                        </a:solidFill>
                        <a:effectLst/>
                        <a:latin typeface="Arial" panose="020B0604020202020204" pitchFamily="34" charset="0"/>
                        <a:cs typeface="Arial" panose="020B0604020202020204" pitchFamily="34" charset="0"/>
                      </a:endParaRPr>
                    </a:p>
                  </a:txBody>
                  <a:tcPr marL="36362" marR="36362" marT="0" marB="91440" anchor="b">
                    <a:lnT w="38100" cap="flat" cmpd="sng" algn="ctr">
                      <a:solidFill>
                        <a:srgbClr val="2A0D39"/>
                      </a:solidFill>
                      <a:prstDash val="solid"/>
                      <a:round/>
                      <a:headEnd type="none" w="med" len="med"/>
                      <a:tailEnd type="none" w="med" len="med"/>
                    </a:lnT>
                    <a:solidFill>
                      <a:srgbClr val="2A0D39"/>
                    </a:solidFill>
                  </a:tcPr>
                </a:tc>
                <a:tc>
                  <a:txBody>
                    <a:bodyPr/>
                    <a:lstStyle/>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Pooled OM </a:t>
                      </a:r>
                    </a:p>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(n = 296)</a:t>
                      </a:r>
                    </a:p>
                  </a:txBody>
                  <a:tcPr marL="36362" marR="36362" marT="0" marB="91440" anchor="b">
                    <a:lnT w="38100" cap="flat" cmpd="sng" algn="ctr">
                      <a:solidFill>
                        <a:srgbClr val="9999FF"/>
                      </a:solidFill>
                      <a:prstDash val="solid"/>
                      <a:round/>
                      <a:headEnd type="none" w="med" len="med"/>
                      <a:tailEnd type="none" w="med" len="med"/>
                    </a:lnT>
                    <a:solidFill>
                      <a:srgbClr val="9999FF"/>
                    </a:solidFill>
                  </a:tcPr>
                </a:tc>
              </a:tr>
              <a:tr h="365760">
                <a:tc>
                  <a:txBody>
                    <a:bodyPr/>
                    <a:lstStyle/>
                    <a:p>
                      <a:pPr marL="0" marR="0">
                        <a:lnSpc>
                          <a:spcPct val="115000"/>
                        </a:lnSpc>
                        <a:spcBef>
                          <a:spcPts val="0"/>
                        </a:spcBef>
                        <a:spcAft>
                          <a:spcPts val="0"/>
                        </a:spcAft>
                      </a:pPr>
                      <a:endParaRPr lang="en-US" sz="1600" b="1" dirty="0">
                        <a:solidFill>
                          <a:schemeClr val="bg1"/>
                        </a:solidFill>
                        <a:effectLst/>
                        <a:latin typeface="Arial" panose="020B0604020202020204" pitchFamily="34" charset="0"/>
                        <a:ea typeface="Times New Roman"/>
                        <a:cs typeface="Arial" panose="020B0604020202020204" pitchFamily="34" charset="0"/>
                      </a:endParaRPr>
                    </a:p>
                  </a:txBody>
                  <a:tcPr marL="38100" marR="38100" marT="0" marB="0" anchor="ctr">
                    <a:solidFill>
                      <a:schemeClr val="accent4">
                        <a:lumMod val="50000"/>
                      </a:schemeClr>
                    </a:solidFill>
                  </a:tcPr>
                </a:tc>
                <a:tc gridSpan="6">
                  <a:txBody>
                    <a:bodyPr/>
                    <a:lstStyle/>
                    <a:p>
                      <a:pPr marL="0" marR="0" algn="ctr">
                        <a:lnSpc>
                          <a:spcPct val="115000"/>
                        </a:lnSpc>
                        <a:spcBef>
                          <a:spcPts val="0"/>
                        </a:spcBef>
                        <a:spcAft>
                          <a:spcPts val="0"/>
                        </a:spcAft>
                      </a:pPr>
                      <a:r>
                        <a:rPr lang="en-US" sz="1600" b="1" dirty="0" smtClean="0">
                          <a:solidFill>
                            <a:schemeClr val="tx1"/>
                          </a:solidFill>
                          <a:effectLst/>
                          <a:latin typeface="Arial" panose="020B0604020202020204" pitchFamily="34" charset="0"/>
                          <a:ea typeface="Times New Roman"/>
                          <a:cs typeface="Arial" panose="020B0604020202020204" pitchFamily="34" charset="0"/>
                        </a:rPr>
                        <a:t>Baseline</a:t>
                      </a:r>
                      <a:endParaRPr lang="en-US" sz="1400" b="0" dirty="0">
                        <a:solidFill>
                          <a:schemeClr val="tx1"/>
                        </a:solidFill>
                        <a:effectLst/>
                        <a:latin typeface="Arial" panose="020B0604020202020204" pitchFamily="34" charset="0"/>
                        <a:ea typeface="Times New Roman"/>
                        <a:cs typeface="Arial" panose="020B0604020202020204" pitchFamily="34" charset="0"/>
                      </a:endParaRPr>
                    </a:p>
                  </a:txBody>
                  <a:tcPr marL="38100" marR="38100" marT="0" marB="0" anchor="ctr">
                    <a:solidFill>
                      <a:srgbClr val="EDEAF0"/>
                    </a:solidFill>
                  </a:tcPr>
                </a:tc>
                <a:tc hMerge="1">
                  <a:txBody>
                    <a:bodyPr/>
                    <a:lstStyle/>
                    <a:p>
                      <a:pPr marL="0" marR="0" algn="ctr">
                        <a:lnSpc>
                          <a:spcPct val="115000"/>
                        </a:lnSpc>
                        <a:spcBef>
                          <a:spcPts val="0"/>
                        </a:spcBef>
                        <a:spcAft>
                          <a:spcPts val="0"/>
                        </a:spcAft>
                      </a:pP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solidFill>
                      <a:srgbClr val="EDEAF0"/>
                    </a:solidFill>
                  </a:tcPr>
                </a:tc>
                <a:tc hMerge="1">
                  <a:txBody>
                    <a:bodyPr/>
                    <a:lstStyle/>
                    <a:p>
                      <a:pPr marL="0" marR="0" algn="ctr">
                        <a:lnSpc>
                          <a:spcPct val="115000"/>
                        </a:lnSpc>
                        <a:spcBef>
                          <a:spcPts val="0"/>
                        </a:spcBef>
                        <a:spcAft>
                          <a:spcPts val="0"/>
                        </a:spcAft>
                      </a:pP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solidFill>
                      <a:srgbClr val="EDEAF0"/>
                    </a:solidFill>
                  </a:tcPr>
                </a:tc>
                <a:tc hMerge="1">
                  <a:txBody>
                    <a:bodyPr/>
                    <a:lstStyle/>
                    <a:p>
                      <a:pPr marL="0" marR="0" algn="ctr">
                        <a:lnSpc>
                          <a:spcPct val="115000"/>
                        </a:lnSpc>
                        <a:spcBef>
                          <a:spcPts val="0"/>
                        </a:spcBef>
                        <a:spcAft>
                          <a:spcPts val="0"/>
                        </a:spcAft>
                      </a:pP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solidFill>
                      <a:srgbClr val="EDEAF0"/>
                    </a:solidFill>
                  </a:tcPr>
                </a:tc>
                <a:tc hMerge="1">
                  <a:txBody>
                    <a:bodyPr/>
                    <a:lstStyle/>
                    <a:p>
                      <a:pPr marL="0" marR="0" algn="ctr">
                        <a:lnSpc>
                          <a:spcPct val="115000"/>
                        </a:lnSpc>
                        <a:spcBef>
                          <a:spcPts val="0"/>
                        </a:spcBef>
                        <a:spcAft>
                          <a:spcPts val="0"/>
                        </a:spcAft>
                      </a:pP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solidFill>
                      <a:srgbClr val="EDEAF0"/>
                    </a:solidFill>
                  </a:tcPr>
                </a:tc>
                <a:tc hMerge="1">
                  <a:txBody>
                    <a:bodyPr/>
                    <a:lstStyle/>
                    <a:p>
                      <a:pPr marL="0" marR="0" algn="ctr">
                        <a:lnSpc>
                          <a:spcPct val="115000"/>
                        </a:lnSpc>
                        <a:spcBef>
                          <a:spcPts val="0"/>
                        </a:spcBef>
                        <a:spcAft>
                          <a:spcPts val="0"/>
                        </a:spcAft>
                      </a:pP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solidFill>
                      <a:srgbClr val="EDEAF0"/>
                    </a:solidFill>
                  </a:tcPr>
                </a:tc>
              </a:tr>
              <a:tr h="365760">
                <a:tc>
                  <a:txBody>
                    <a:bodyPr/>
                    <a:lstStyle/>
                    <a:p>
                      <a:pPr marL="0" marR="0" indent="230188">
                        <a:lnSpc>
                          <a:spcPct val="115000"/>
                        </a:lnSpc>
                        <a:spcBef>
                          <a:spcPts val="0"/>
                        </a:spcBef>
                        <a:spcAft>
                          <a:spcPts val="0"/>
                        </a:spcAft>
                      </a:pPr>
                      <a:r>
                        <a:rPr lang="en-US" sz="1600" b="0" dirty="0" smtClean="0">
                          <a:solidFill>
                            <a:schemeClr val="bg1"/>
                          </a:solidFill>
                          <a:effectLst/>
                          <a:latin typeface="Arial" panose="020B0604020202020204" pitchFamily="34" charset="0"/>
                          <a:ea typeface="Times New Roman"/>
                          <a:cs typeface="Arial" panose="020B0604020202020204" pitchFamily="34" charset="0"/>
                        </a:rPr>
                        <a:t>Median</a:t>
                      </a:r>
                      <a:endParaRPr lang="en-US" sz="1600" b="0" dirty="0">
                        <a:solidFill>
                          <a:schemeClr val="bg1"/>
                        </a:solidFill>
                        <a:effectLst/>
                        <a:latin typeface="Arial" panose="020B0604020202020204" pitchFamily="34" charset="0"/>
                        <a:ea typeface="Times New Roman"/>
                        <a:cs typeface="Arial" panose="020B0604020202020204" pitchFamily="34" charset="0"/>
                      </a:endParaRPr>
                    </a:p>
                  </a:txBody>
                  <a:tcPr marL="38100" marR="38100" marT="0" marB="0" anchor="ctr">
                    <a:solidFill>
                      <a:schemeClr val="accent4">
                        <a:lumMod val="50000"/>
                      </a:schemeClr>
                    </a:solidFill>
                  </a:tcP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0.025</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0.022</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0.024</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0.021</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0.025</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0.022</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r>
              <a:tr h="365760">
                <a:tc>
                  <a:txBody>
                    <a:bodyPr/>
                    <a:lstStyle/>
                    <a:p>
                      <a:pPr marL="0" marR="0" indent="230188">
                        <a:lnSpc>
                          <a:spcPct val="115000"/>
                        </a:lnSpc>
                        <a:spcBef>
                          <a:spcPts val="0"/>
                        </a:spcBef>
                        <a:spcAft>
                          <a:spcPts val="0"/>
                        </a:spcAft>
                      </a:pPr>
                      <a:r>
                        <a:rPr lang="en-US" sz="1600" b="0" dirty="0" smtClean="0">
                          <a:solidFill>
                            <a:schemeClr val="bg1"/>
                          </a:solidFill>
                          <a:effectLst/>
                          <a:latin typeface="Arial" panose="020B0604020202020204" pitchFamily="34" charset="0"/>
                          <a:ea typeface="Times New Roman"/>
                          <a:cs typeface="Arial" panose="020B0604020202020204" pitchFamily="34" charset="0"/>
                        </a:rPr>
                        <a:t>Q1, Q3</a:t>
                      </a:r>
                      <a:endParaRPr lang="en-US" sz="1600" b="0" dirty="0">
                        <a:solidFill>
                          <a:schemeClr val="bg1"/>
                        </a:solidFill>
                        <a:effectLst/>
                        <a:latin typeface="Arial" panose="020B0604020202020204" pitchFamily="34" charset="0"/>
                        <a:ea typeface="Times New Roman"/>
                        <a:cs typeface="Arial" panose="020B0604020202020204" pitchFamily="34" charset="0"/>
                      </a:endParaRPr>
                    </a:p>
                  </a:txBody>
                  <a:tcPr marL="38100" marR="38100" marT="0" marB="0" anchor="ctr">
                    <a:solidFill>
                      <a:schemeClr val="accent4">
                        <a:lumMod val="5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b="0" dirty="0" smtClean="0">
                          <a:effectLst/>
                          <a:latin typeface="Arial" panose="020B0604020202020204" pitchFamily="34" charset="0"/>
                          <a:ea typeface="Times New Roman"/>
                          <a:cs typeface="Arial" panose="020B0604020202020204" pitchFamily="34" charset="0"/>
                        </a:rPr>
                        <a:t>0.016, 0.041</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0.016, 0.039</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0.016, 0.034</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0.016, 0.046</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0.016, 0.042</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0.016, 0.040</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r>
              <a:tr h="378125">
                <a:tc>
                  <a:txBody>
                    <a:bodyPr/>
                    <a:lstStyle/>
                    <a:p>
                      <a:pPr marL="0" marR="0">
                        <a:lnSpc>
                          <a:spcPct val="115000"/>
                        </a:lnSpc>
                        <a:spcBef>
                          <a:spcPts val="0"/>
                        </a:spcBef>
                        <a:spcAft>
                          <a:spcPts val="0"/>
                        </a:spcAft>
                      </a:pPr>
                      <a:endParaRPr lang="en-US" sz="1600" b="1" dirty="0">
                        <a:solidFill>
                          <a:schemeClr val="bg1"/>
                        </a:solidFill>
                        <a:effectLst/>
                        <a:latin typeface="Arial" panose="020B0604020202020204" pitchFamily="34" charset="0"/>
                        <a:ea typeface="Times New Roman"/>
                        <a:cs typeface="Arial" panose="020B0604020202020204" pitchFamily="34" charset="0"/>
                      </a:endParaRPr>
                    </a:p>
                  </a:txBody>
                  <a:tcPr marL="38100" marR="38100" marT="0" marB="0" anchor="ctr">
                    <a:solidFill>
                      <a:schemeClr val="accent4">
                        <a:lumMod val="50000"/>
                      </a:schemeClr>
                    </a:solidFill>
                  </a:tcPr>
                </a:tc>
                <a:tc gridSpan="6">
                  <a:txBody>
                    <a:bodyPr/>
                    <a:lstStyle/>
                    <a:p>
                      <a:pPr marL="0" marR="0" algn="ctr">
                        <a:lnSpc>
                          <a:spcPct val="114000"/>
                        </a:lnSpc>
                        <a:spcBef>
                          <a:spcPts val="0"/>
                        </a:spcBef>
                        <a:spcAft>
                          <a:spcPts val="0"/>
                        </a:spcAft>
                      </a:pPr>
                      <a:r>
                        <a:rPr lang="en-US" sz="1600" b="1" dirty="0" smtClean="0">
                          <a:effectLst/>
                          <a:latin typeface="Arial" panose="020B0604020202020204" pitchFamily="34" charset="0"/>
                          <a:ea typeface="Times New Roman"/>
                          <a:cs typeface="Arial" panose="020B0604020202020204" pitchFamily="34" charset="0"/>
                        </a:rPr>
                        <a:t>Change to Week 20</a:t>
                      </a:r>
                      <a:endParaRPr lang="en-US" sz="1400" b="1" dirty="0">
                        <a:effectLst/>
                        <a:latin typeface="Arial" panose="020B0604020202020204" pitchFamily="34" charset="0"/>
                        <a:ea typeface="Times New Roman"/>
                        <a:cs typeface="Arial" panose="020B0604020202020204" pitchFamily="34" charset="0"/>
                      </a:endParaRPr>
                    </a:p>
                  </a:txBody>
                  <a:tcPr marL="38100" marR="38100" marT="0" marB="0" anchor="ctr"/>
                </a:tc>
                <a:tc hMerge="1">
                  <a:txBody>
                    <a:bodyPr/>
                    <a:lstStyle/>
                    <a:p>
                      <a:pPr marL="0" marR="0" algn="ctr">
                        <a:lnSpc>
                          <a:spcPct val="115000"/>
                        </a:lnSpc>
                        <a:spcBef>
                          <a:spcPts val="0"/>
                        </a:spcBef>
                        <a:spcAft>
                          <a:spcPts val="0"/>
                        </a:spcAft>
                      </a:pP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hMerge="1">
                  <a:txBody>
                    <a:bodyPr/>
                    <a:lstStyle/>
                    <a:p>
                      <a:pPr marL="0" marR="0" algn="ctr">
                        <a:lnSpc>
                          <a:spcPct val="115000"/>
                        </a:lnSpc>
                        <a:spcBef>
                          <a:spcPts val="0"/>
                        </a:spcBef>
                        <a:spcAft>
                          <a:spcPts val="0"/>
                        </a:spcAft>
                      </a:pP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hMerge="1">
                  <a:txBody>
                    <a:bodyPr/>
                    <a:lstStyle/>
                    <a:p>
                      <a:pPr marL="0" marR="0" algn="ctr">
                        <a:lnSpc>
                          <a:spcPct val="115000"/>
                        </a:lnSpc>
                        <a:spcBef>
                          <a:spcPts val="0"/>
                        </a:spcBef>
                        <a:spcAft>
                          <a:spcPts val="0"/>
                        </a:spcAft>
                      </a:pP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hMerge="1">
                  <a:txBody>
                    <a:bodyPr/>
                    <a:lstStyle/>
                    <a:p>
                      <a:pPr marL="0" marR="0" algn="ctr">
                        <a:lnSpc>
                          <a:spcPct val="115000"/>
                        </a:lnSpc>
                        <a:spcBef>
                          <a:spcPts val="0"/>
                        </a:spcBef>
                        <a:spcAft>
                          <a:spcPts val="0"/>
                        </a:spcAft>
                      </a:pP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hMerge="1">
                  <a:txBody>
                    <a:bodyPr/>
                    <a:lstStyle/>
                    <a:p>
                      <a:pPr marL="0" marR="0" algn="ctr">
                        <a:lnSpc>
                          <a:spcPct val="115000"/>
                        </a:lnSpc>
                        <a:spcBef>
                          <a:spcPts val="0"/>
                        </a:spcBef>
                        <a:spcAft>
                          <a:spcPts val="0"/>
                        </a:spcAft>
                      </a:pP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r>
              <a:tr h="365760">
                <a:tc>
                  <a:txBody>
                    <a:bodyPr/>
                    <a:lstStyle/>
                    <a:p>
                      <a:pPr marL="0" marR="0" indent="230188">
                        <a:lnSpc>
                          <a:spcPct val="115000"/>
                        </a:lnSpc>
                        <a:spcBef>
                          <a:spcPts val="0"/>
                        </a:spcBef>
                        <a:spcAft>
                          <a:spcPts val="0"/>
                        </a:spcAft>
                      </a:pPr>
                      <a:r>
                        <a:rPr lang="en-US" sz="1600" b="0" dirty="0" smtClean="0">
                          <a:solidFill>
                            <a:schemeClr val="bg1"/>
                          </a:solidFill>
                          <a:effectLst/>
                          <a:latin typeface="Arial" panose="020B0604020202020204" pitchFamily="34" charset="0"/>
                          <a:ea typeface="Times New Roman"/>
                          <a:cs typeface="Arial" panose="020B0604020202020204" pitchFamily="34" charset="0"/>
                        </a:rPr>
                        <a:t>Median</a:t>
                      </a:r>
                      <a:endParaRPr lang="en-US" sz="1600" b="0" dirty="0">
                        <a:solidFill>
                          <a:schemeClr val="bg1"/>
                        </a:solidFill>
                        <a:effectLst/>
                        <a:latin typeface="Arial" panose="020B0604020202020204" pitchFamily="34" charset="0"/>
                        <a:ea typeface="Times New Roman"/>
                        <a:cs typeface="Arial" panose="020B0604020202020204" pitchFamily="34" charset="0"/>
                      </a:endParaRPr>
                    </a:p>
                  </a:txBody>
                  <a:tcPr marL="38100" marR="38100" marT="0" marB="0" anchor="ctr">
                    <a:solidFill>
                      <a:schemeClr val="accent4">
                        <a:lumMod val="50000"/>
                      </a:schemeClr>
                    </a:solidFill>
                  </a:tcP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0.000</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400" b="0" dirty="0" smtClean="0">
                          <a:solidFill>
                            <a:schemeClr val="tx1"/>
                          </a:solidFill>
                          <a:effectLst/>
                          <a:latin typeface="Arial" panose="020B0604020202020204" pitchFamily="34" charset="0"/>
                          <a:ea typeface="Times New Roman"/>
                          <a:cs typeface="Arial" panose="020B0604020202020204" pitchFamily="34" charset="0"/>
                        </a:rPr>
                        <a:t>0.001</a:t>
                      </a:r>
                      <a:endParaRPr lang="en-US" sz="1400" b="0" dirty="0">
                        <a:solidFill>
                          <a:schemeClr val="tx1"/>
                        </a:solidFill>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0.006</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0.007</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0.006</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0.004</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r>
              <a:tr h="365760">
                <a:tc>
                  <a:txBody>
                    <a:bodyPr/>
                    <a:lstStyle/>
                    <a:p>
                      <a:pPr marL="0" marR="0" indent="230188">
                        <a:lnSpc>
                          <a:spcPct val="115000"/>
                        </a:lnSpc>
                        <a:spcBef>
                          <a:spcPts val="0"/>
                        </a:spcBef>
                        <a:spcAft>
                          <a:spcPts val="0"/>
                        </a:spcAft>
                      </a:pPr>
                      <a:r>
                        <a:rPr lang="en-US" sz="1600" b="0" dirty="0" smtClean="0">
                          <a:solidFill>
                            <a:schemeClr val="bg1"/>
                          </a:solidFill>
                          <a:effectLst/>
                          <a:latin typeface="Arial" panose="020B0604020202020204" pitchFamily="34" charset="0"/>
                          <a:ea typeface="Times New Roman"/>
                          <a:cs typeface="Arial" panose="020B0604020202020204" pitchFamily="34" charset="0"/>
                        </a:rPr>
                        <a:t>Q1, Q3</a:t>
                      </a:r>
                      <a:endParaRPr lang="en-US" sz="1600" b="0" dirty="0">
                        <a:solidFill>
                          <a:schemeClr val="bg1"/>
                        </a:solidFill>
                        <a:effectLst/>
                        <a:latin typeface="Arial" panose="020B0604020202020204" pitchFamily="34" charset="0"/>
                        <a:ea typeface="Times New Roman"/>
                        <a:cs typeface="Arial" panose="020B0604020202020204" pitchFamily="34" charset="0"/>
                      </a:endParaRPr>
                    </a:p>
                  </a:txBody>
                  <a:tcPr marL="38100" marR="38100" marT="0" marB="0" anchor="ctr">
                    <a:solidFill>
                      <a:schemeClr val="accent4">
                        <a:lumMod val="50000"/>
                      </a:schemeClr>
                    </a:solidFill>
                  </a:tcP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-0.007, 0.004</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0.000, 0.012</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0.000, 0.022</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0.000, 0.024</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0.000, 0.024</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0.000, 0.019</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r>
              <a:tr h="344245">
                <a:tc>
                  <a:txBody>
                    <a:bodyPr/>
                    <a:lstStyle/>
                    <a:p>
                      <a:pPr marL="0" marR="0">
                        <a:lnSpc>
                          <a:spcPct val="115000"/>
                        </a:lnSpc>
                        <a:spcBef>
                          <a:spcPts val="0"/>
                        </a:spcBef>
                        <a:spcAft>
                          <a:spcPts val="0"/>
                        </a:spcAft>
                      </a:pPr>
                      <a:endParaRPr lang="en-US" sz="1600" b="1" dirty="0">
                        <a:solidFill>
                          <a:schemeClr val="bg1"/>
                        </a:solidFill>
                        <a:effectLst/>
                        <a:latin typeface="Arial" panose="020B0604020202020204" pitchFamily="34" charset="0"/>
                        <a:ea typeface="Times New Roman"/>
                        <a:cs typeface="Arial" panose="020B0604020202020204" pitchFamily="34" charset="0"/>
                      </a:endParaRPr>
                    </a:p>
                  </a:txBody>
                  <a:tcPr marL="38100" marR="38100" marT="0" marB="0" anchor="ctr">
                    <a:solidFill>
                      <a:schemeClr val="accent4">
                        <a:lumMod val="50000"/>
                      </a:schemeClr>
                    </a:solidFill>
                  </a:tcPr>
                </a:tc>
                <a:tc gridSpan="6">
                  <a:txBody>
                    <a:bodyPr/>
                    <a:lstStyle/>
                    <a:p>
                      <a:pPr marL="0" marR="0" algn="ctr">
                        <a:lnSpc>
                          <a:spcPct val="115000"/>
                        </a:lnSpc>
                        <a:spcBef>
                          <a:spcPts val="0"/>
                        </a:spcBef>
                        <a:spcAft>
                          <a:spcPts val="0"/>
                        </a:spcAft>
                      </a:pPr>
                      <a:r>
                        <a:rPr lang="en-US" sz="1600" b="1" dirty="0" smtClean="0">
                          <a:effectLst/>
                          <a:latin typeface="Arial" panose="020B0604020202020204" pitchFamily="34" charset="0"/>
                          <a:ea typeface="Times New Roman"/>
                          <a:cs typeface="Arial" panose="020B0604020202020204" pitchFamily="34" charset="0"/>
                        </a:rPr>
                        <a:t>Change to Week 24</a:t>
                      </a:r>
                      <a:endParaRPr lang="en-US" sz="1400" b="1" dirty="0">
                        <a:effectLst/>
                        <a:latin typeface="Arial" panose="020B0604020202020204" pitchFamily="34" charset="0"/>
                        <a:ea typeface="Times New Roman"/>
                        <a:cs typeface="Arial" panose="020B0604020202020204" pitchFamily="34" charset="0"/>
                      </a:endParaRPr>
                    </a:p>
                  </a:txBody>
                  <a:tcPr marL="38100" marR="38100" marT="0" marB="0" anchor="ctr"/>
                </a:tc>
                <a:tc hMerge="1">
                  <a:txBody>
                    <a:bodyPr/>
                    <a:lstStyle/>
                    <a:p>
                      <a:pPr marL="0" marR="0" algn="ctr">
                        <a:lnSpc>
                          <a:spcPct val="115000"/>
                        </a:lnSpc>
                        <a:spcBef>
                          <a:spcPts val="0"/>
                        </a:spcBef>
                        <a:spcAft>
                          <a:spcPts val="0"/>
                        </a:spcAft>
                      </a:pP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hMerge="1">
                  <a:txBody>
                    <a:bodyPr/>
                    <a:lstStyle/>
                    <a:p>
                      <a:pPr marL="0" marR="0" algn="ctr">
                        <a:lnSpc>
                          <a:spcPct val="115000"/>
                        </a:lnSpc>
                        <a:spcBef>
                          <a:spcPts val="0"/>
                        </a:spcBef>
                        <a:spcAft>
                          <a:spcPts val="0"/>
                        </a:spcAft>
                      </a:pP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hMerge="1">
                  <a:txBody>
                    <a:bodyPr/>
                    <a:lstStyle/>
                    <a:p>
                      <a:pPr marL="0" marR="0" algn="ctr">
                        <a:lnSpc>
                          <a:spcPct val="115000"/>
                        </a:lnSpc>
                        <a:spcBef>
                          <a:spcPts val="0"/>
                        </a:spcBef>
                        <a:spcAft>
                          <a:spcPts val="0"/>
                        </a:spcAft>
                      </a:pP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hMerge="1">
                  <a:txBody>
                    <a:bodyPr/>
                    <a:lstStyle/>
                    <a:p>
                      <a:pPr marL="0" marR="0" algn="ctr">
                        <a:lnSpc>
                          <a:spcPct val="115000"/>
                        </a:lnSpc>
                        <a:spcBef>
                          <a:spcPts val="0"/>
                        </a:spcBef>
                        <a:spcAft>
                          <a:spcPts val="0"/>
                        </a:spcAft>
                      </a:pP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hMerge="1">
                  <a:txBody>
                    <a:bodyPr/>
                    <a:lstStyle/>
                    <a:p>
                      <a:pPr marL="0" marR="0" algn="ctr">
                        <a:lnSpc>
                          <a:spcPct val="115000"/>
                        </a:lnSpc>
                        <a:spcBef>
                          <a:spcPts val="0"/>
                        </a:spcBef>
                        <a:spcAft>
                          <a:spcPts val="0"/>
                        </a:spcAft>
                      </a:pP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r>
              <a:tr h="365760">
                <a:tc>
                  <a:txBody>
                    <a:bodyPr/>
                    <a:lstStyle/>
                    <a:p>
                      <a:pPr marL="0" marR="0" indent="230188">
                        <a:lnSpc>
                          <a:spcPct val="115000"/>
                        </a:lnSpc>
                        <a:spcBef>
                          <a:spcPts val="0"/>
                        </a:spcBef>
                        <a:spcAft>
                          <a:spcPts val="0"/>
                        </a:spcAft>
                      </a:pPr>
                      <a:r>
                        <a:rPr lang="en-US" sz="1600" b="0" dirty="0" smtClean="0">
                          <a:solidFill>
                            <a:schemeClr val="bg1"/>
                          </a:solidFill>
                          <a:effectLst/>
                          <a:latin typeface="Arial" panose="020B0604020202020204" pitchFamily="34" charset="0"/>
                          <a:ea typeface="Times New Roman"/>
                          <a:cs typeface="Arial" panose="020B0604020202020204" pitchFamily="34" charset="0"/>
                        </a:rPr>
                        <a:t>Median</a:t>
                      </a:r>
                      <a:endParaRPr lang="en-US" sz="1600" b="0" dirty="0">
                        <a:solidFill>
                          <a:schemeClr val="bg1"/>
                        </a:solidFill>
                        <a:effectLst/>
                        <a:latin typeface="Arial" panose="020B0604020202020204" pitchFamily="34" charset="0"/>
                        <a:ea typeface="Times New Roman"/>
                        <a:cs typeface="Arial" panose="020B0604020202020204" pitchFamily="34" charset="0"/>
                      </a:endParaRPr>
                    </a:p>
                  </a:txBody>
                  <a:tcPr marL="38100" marR="38100" marT="0" marB="0" anchor="ctr">
                    <a:solidFill>
                      <a:schemeClr val="accent4">
                        <a:lumMod val="50000"/>
                      </a:schemeClr>
                    </a:solidFill>
                  </a:tcP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0.000</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0.000</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0.001</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0.000</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0.000</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0.000</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r>
              <a:tr h="365760">
                <a:tc>
                  <a:txBody>
                    <a:bodyPr/>
                    <a:lstStyle/>
                    <a:p>
                      <a:pPr marL="0" marR="0" indent="230188">
                        <a:lnSpc>
                          <a:spcPct val="115000"/>
                        </a:lnSpc>
                        <a:spcBef>
                          <a:spcPts val="0"/>
                        </a:spcBef>
                        <a:spcAft>
                          <a:spcPts val="0"/>
                        </a:spcAft>
                      </a:pPr>
                      <a:r>
                        <a:rPr lang="en-US" sz="1600" b="0" dirty="0" smtClean="0">
                          <a:solidFill>
                            <a:schemeClr val="bg1"/>
                          </a:solidFill>
                          <a:effectLst/>
                          <a:latin typeface="Arial" panose="020B0604020202020204" pitchFamily="34" charset="0"/>
                          <a:ea typeface="Times New Roman"/>
                          <a:cs typeface="Arial" panose="020B0604020202020204" pitchFamily="34" charset="0"/>
                        </a:rPr>
                        <a:t>Q1, Q3</a:t>
                      </a:r>
                      <a:endParaRPr lang="en-US" sz="1600" b="0" dirty="0">
                        <a:solidFill>
                          <a:schemeClr val="bg1"/>
                        </a:solidFill>
                        <a:effectLst/>
                        <a:latin typeface="Arial" panose="020B0604020202020204" pitchFamily="34" charset="0"/>
                        <a:ea typeface="Times New Roman"/>
                        <a:cs typeface="Arial" panose="020B0604020202020204" pitchFamily="34" charset="0"/>
                      </a:endParaRPr>
                    </a:p>
                  </a:txBody>
                  <a:tcPr marL="38100" marR="38100" marT="0" marB="0" anchor="ctr">
                    <a:solidFill>
                      <a:schemeClr val="accent4">
                        <a:lumMod val="50000"/>
                      </a:schemeClr>
                    </a:solidFill>
                  </a:tcP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-0.006, 0.008</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-0.002,</a:t>
                      </a:r>
                      <a:r>
                        <a:rPr lang="en-US" sz="1400" b="0" baseline="0" dirty="0" smtClean="0">
                          <a:effectLst/>
                          <a:latin typeface="Arial" panose="020B0604020202020204" pitchFamily="34" charset="0"/>
                          <a:ea typeface="Times New Roman"/>
                          <a:cs typeface="Arial" panose="020B0604020202020204" pitchFamily="34" charset="0"/>
                        </a:rPr>
                        <a:t> 0.009</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-0.002, 0.016</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-0.005,</a:t>
                      </a:r>
                      <a:r>
                        <a:rPr lang="en-US" sz="1400" b="0" baseline="0" dirty="0" smtClean="0">
                          <a:effectLst/>
                          <a:latin typeface="Arial" panose="020B0604020202020204" pitchFamily="34" charset="0"/>
                          <a:ea typeface="Times New Roman"/>
                          <a:cs typeface="Arial" panose="020B0604020202020204" pitchFamily="34" charset="0"/>
                        </a:rPr>
                        <a:t> 0.005</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-0.003,</a:t>
                      </a:r>
                      <a:r>
                        <a:rPr lang="en-US" sz="1400" b="0" baseline="0" dirty="0" smtClean="0">
                          <a:effectLst/>
                          <a:latin typeface="Arial" panose="020B0604020202020204" pitchFamily="34" charset="0"/>
                          <a:ea typeface="Times New Roman"/>
                          <a:cs typeface="Arial" panose="020B0604020202020204" pitchFamily="34" charset="0"/>
                        </a:rPr>
                        <a:t> 0.010</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c>
                  <a:txBody>
                    <a:bodyPr/>
                    <a:lstStyle/>
                    <a:p>
                      <a:pPr marL="0" marR="0" algn="ctr">
                        <a:lnSpc>
                          <a:spcPct val="115000"/>
                        </a:lnSpc>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-0.003, 0.009</a:t>
                      </a:r>
                      <a:endParaRPr lang="en-US" sz="1400" b="0" dirty="0">
                        <a:effectLst/>
                        <a:latin typeface="Arial" panose="020B0604020202020204" pitchFamily="34" charset="0"/>
                        <a:ea typeface="Times New Roman"/>
                        <a:cs typeface="Arial" panose="020B0604020202020204" pitchFamily="34" charset="0"/>
                      </a:endParaRPr>
                    </a:p>
                  </a:txBody>
                  <a:tcPr marL="38100" marR="38100" marT="0" marB="0" anchor="ctr"/>
                </a:tc>
              </a:tr>
            </a:tbl>
          </a:graphicData>
        </a:graphic>
      </p:graphicFrame>
      <p:sp>
        <p:nvSpPr>
          <p:cNvPr id="7" name="Title 1"/>
          <p:cNvSpPr txBox="1">
            <a:spLocks/>
          </p:cNvSpPr>
          <p:nvPr/>
        </p:nvSpPr>
        <p:spPr>
          <a:xfrm>
            <a:off x="631190" y="144780"/>
            <a:ext cx="789559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latin typeface="Arial" panose="020B0604020202020204" pitchFamily="34" charset="0"/>
                <a:cs typeface="Arial" panose="020B0604020202020204" pitchFamily="34" charset="0"/>
              </a:rPr>
              <a:t>Cardiac Troponin </a:t>
            </a:r>
            <a:r>
              <a:rPr lang="en-US" sz="3200" b="1" dirty="0">
                <a:latin typeface="Arial" panose="020B0604020202020204" pitchFamily="34" charset="0"/>
                <a:cs typeface="Arial" panose="020B0604020202020204" pitchFamily="34" charset="0"/>
              </a:rPr>
              <a:t>I</a:t>
            </a:r>
            <a:endParaRPr lang="en-US" sz="2800" b="1" dirty="0">
              <a:latin typeface="Arial" panose="020B0604020202020204" pitchFamily="34" charset="0"/>
              <a:cs typeface="Arial" panose="020B0604020202020204" pitchFamily="34" charset="0"/>
            </a:endParaRPr>
          </a:p>
        </p:txBody>
      </p:sp>
      <p:sp>
        <p:nvSpPr>
          <p:cNvPr id="5" name="TextBox 4"/>
          <p:cNvSpPr txBox="1"/>
          <p:nvPr/>
        </p:nvSpPr>
        <p:spPr>
          <a:xfrm>
            <a:off x="463772" y="5860919"/>
            <a:ext cx="8070628" cy="830997"/>
          </a:xfrm>
          <a:prstGeom prst="rect">
            <a:avLst/>
          </a:prstGeom>
          <a:noFill/>
        </p:spPr>
        <p:txBody>
          <a:bodyPr wrap="square" rtlCol="0">
            <a:spAutoFit/>
          </a:bodyPr>
          <a:lstStyle/>
          <a:p>
            <a:r>
              <a:rPr lang="en-US" sz="1600" dirty="0" smtClean="0"/>
              <a:t>Number of increased </a:t>
            </a:r>
            <a:r>
              <a:rPr lang="en-US" sz="1600" dirty="0"/>
              <a:t>troponin </a:t>
            </a:r>
            <a:r>
              <a:rPr lang="en-US" sz="1600" dirty="0" smtClean="0"/>
              <a:t>events adjudicated by CEC for MI = 0/278</a:t>
            </a:r>
          </a:p>
          <a:p>
            <a:pPr marL="457200"/>
            <a:r>
              <a:rPr lang="en-US" sz="1600" dirty="0" smtClean="0"/>
              <a:t>• </a:t>
            </a:r>
            <a:r>
              <a:rPr lang="en-US" sz="1600" dirty="0"/>
              <a:t>cTnI &gt; 0.04 ng/mL (99%URL) when prior undetectable OR</a:t>
            </a:r>
          </a:p>
          <a:p>
            <a:pPr marL="457200"/>
            <a:r>
              <a:rPr lang="en-US" sz="1600" dirty="0"/>
              <a:t>• cTnI &gt; 0.03 ng/mL (10%CoV) greater than prior when prior </a:t>
            </a:r>
            <a:r>
              <a:rPr lang="en-US" sz="1600" dirty="0" smtClean="0"/>
              <a:t>detectable</a:t>
            </a:r>
            <a:endParaRPr lang="en-US" sz="1600" dirty="0"/>
          </a:p>
        </p:txBody>
      </p:sp>
      <p:sp>
        <p:nvSpPr>
          <p:cNvPr id="6" name="TextBox 5"/>
          <p:cNvSpPr txBox="1"/>
          <p:nvPr/>
        </p:nvSpPr>
        <p:spPr>
          <a:xfrm>
            <a:off x="228601" y="6601431"/>
            <a:ext cx="7391400" cy="276999"/>
          </a:xfrm>
          <a:prstGeom prst="rect">
            <a:avLst/>
          </a:prstGeom>
          <a:noFill/>
        </p:spPr>
        <p:txBody>
          <a:bodyPr wrap="square" rtlCol="0">
            <a:spAutoFit/>
          </a:bodyPr>
          <a:lstStyle/>
          <a:p>
            <a:r>
              <a:rPr lang="en-GB" sz="1200" baseline="30000" dirty="0" smtClean="0">
                <a:latin typeface="Arial" panose="020B0604020202020204" pitchFamily="34" charset="0"/>
                <a:cs typeface="Arial" panose="020B0604020202020204" pitchFamily="34" charset="0"/>
              </a:rPr>
              <a:t>a </a:t>
            </a:r>
            <a:r>
              <a:rPr lang="en-GB" sz="1200" dirty="0" smtClean="0">
                <a:latin typeface="Arial" panose="020B0604020202020204" pitchFamily="34" charset="0"/>
                <a:cs typeface="Arial" panose="020B0604020202020204" pitchFamily="34" charset="0"/>
              </a:rPr>
              <a:t>Excludes 3 patients that were not dosed </a:t>
            </a:r>
            <a:endParaRPr lang="en-US" sz="1200" dirty="0" smtClean="0">
              <a:latin typeface="Arial" panose="020B0604020202020204" pitchFamily="34" charset="0"/>
              <a:cs typeface="Arial" panose="020B0604020202020204" pitchFamily="34" charset="0"/>
            </a:endParaRPr>
          </a:p>
        </p:txBody>
      </p:sp>
      <p:pic>
        <p:nvPicPr>
          <p:cNvPr id="8" name="Picture 7"/>
          <p:cNvPicPr>
            <a:picLocks noChangeAspect="1" noChangeArrowheads="1"/>
          </p:cNvPicPr>
          <p:nvPr/>
        </p:nvPicPr>
        <p:blipFill>
          <a:blip r:embed="rId3" cstate="print"/>
          <a:srcRect/>
          <a:stretch>
            <a:fillRect/>
          </a:stretch>
        </p:blipFill>
        <p:spPr bwMode="auto">
          <a:xfrm>
            <a:off x="78001" y="64132"/>
            <a:ext cx="1484079" cy="554182"/>
          </a:xfrm>
          <a:prstGeom prst="rect">
            <a:avLst/>
          </a:prstGeom>
          <a:noFill/>
          <a:ln w="9525">
            <a:noFill/>
            <a:miter lim="800000"/>
            <a:headEnd/>
            <a:tailEnd/>
          </a:ln>
        </p:spPr>
      </p:pic>
    </p:spTree>
    <p:extLst>
      <p:ext uri="{BB962C8B-B14F-4D97-AF65-F5344CB8AC3E}">
        <p14:creationId xmlns:p14="http://schemas.microsoft.com/office/powerpoint/2010/main" val="290422337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Conclusions</a:t>
            </a:r>
            <a:endParaRPr lang="en-US" sz="3200" dirty="0"/>
          </a:p>
        </p:txBody>
      </p:sp>
      <p:sp>
        <p:nvSpPr>
          <p:cNvPr id="3" name="Content Placeholder 2"/>
          <p:cNvSpPr>
            <a:spLocks noGrp="1"/>
          </p:cNvSpPr>
          <p:nvPr>
            <p:ph idx="1"/>
          </p:nvPr>
        </p:nvSpPr>
        <p:spPr>
          <a:xfrm>
            <a:off x="457200" y="1219200"/>
            <a:ext cx="8229600" cy="4876483"/>
          </a:xfrm>
        </p:spPr>
        <p:txBody>
          <a:bodyPr>
            <a:normAutofit fontScale="92500" lnSpcReduction="10000"/>
          </a:bodyPr>
          <a:lstStyle/>
          <a:p>
            <a:pPr>
              <a:buClr>
                <a:schemeClr val="accent4">
                  <a:lumMod val="50000"/>
                </a:schemeClr>
              </a:buClr>
            </a:pPr>
            <a:r>
              <a:rPr lang="en-US" sz="2800" b="1" dirty="0">
                <a:solidFill>
                  <a:srgbClr val="660066"/>
                </a:solidFill>
              </a:rPr>
              <a:t>Pharmacokinetics</a:t>
            </a:r>
          </a:p>
          <a:p>
            <a:pPr lvl="1"/>
            <a:r>
              <a:rPr lang="en-US" dirty="0" smtClean="0"/>
              <a:t>The pharmacokinetic-based dose titration reliably controlled patient exposure to omecamtiv mecarbil </a:t>
            </a:r>
            <a:r>
              <a:rPr lang="en-GB" dirty="0" smtClean="0"/>
              <a:t>in the PK-titration group </a:t>
            </a:r>
          </a:p>
          <a:p>
            <a:r>
              <a:rPr lang="en-GB" sz="2600" b="1" dirty="0" smtClean="0">
                <a:solidFill>
                  <a:srgbClr val="660066"/>
                </a:solidFill>
              </a:rPr>
              <a:t>Efficacy</a:t>
            </a:r>
          </a:p>
          <a:p>
            <a:pPr lvl="1"/>
            <a:r>
              <a:rPr lang="en-US" dirty="0" smtClean="0"/>
              <a:t>Improvements in SET, stroke volume, and LVEF</a:t>
            </a:r>
          </a:p>
          <a:p>
            <a:pPr lvl="1"/>
            <a:r>
              <a:rPr lang="en-US" dirty="0" smtClean="0"/>
              <a:t>Decreases in cardiac dimensions and volumes</a:t>
            </a:r>
          </a:p>
          <a:p>
            <a:pPr lvl="1"/>
            <a:r>
              <a:rPr lang="en-US" dirty="0" smtClean="0"/>
              <a:t>Decreases in HR and NT-proBNP</a:t>
            </a:r>
          </a:p>
          <a:p>
            <a:r>
              <a:rPr lang="en-GB" sz="2600" b="1" dirty="0" smtClean="0">
                <a:solidFill>
                  <a:srgbClr val="660066"/>
                </a:solidFill>
              </a:rPr>
              <a:t>Safety</a:t>
            </a:r>
          </a:p>
          <a:p>
            <a:pPr lvl="1"/>
            <a:r>
              <a:rPr lang="en-GB" dirty="0" smtClean="0"/>
              <a:t>Overall SAE profile and tolerability similar to placebo</a:t>
            </a:r>
          </a:p>
          <a:p>
            <a:pPr lvl="1"/>
            <a:r>
              <a:rPr lang="en-GB" dirty="0" smtClean="0"/>
              <a:t>Small increase in troponin I without imbalance in cardiac adverse events</a:t>
            </a:r>
          </a:p>
          <a:p>
            <a:r>
              <a:rPr lang="en-GB" sz="2600" b="1" dirty="0" smtClean="0">
                <a:solidFill>
                  <a:srgbClr val="660066"/>
                </a:solidFill>
              </a:rPr>
              <a:t>Perspective</a:t>
            </a:r>
          </a:p>
          <a:p>
            <a:pPr lvl="1"/>
            <a:r>
              <a:rPr lang="en-US" dirty="0" smtClean="0"/>
              <a:t>Magnitude of cardiac effects observed in this trial may potentially translate into improvements in clinical outcomes</a:t>
            </a:r>
          </a:p>
          <a:p>
            <a:pPr lvl="1"/>
            <a:endParaRPr lang="en-GB" dirty="0" smtClean="0"/>
          </a:p>
          <a:p>
            <a:endParaRPr lang="en-GB" dirty="0" smtClean="0"/>
          </a:p>
          <a:p>
            <a:endParaRPr lang="en-GB" dirty="0" smtClean="0"/>
          </a:p>
        </p:txBody>
      </p:sp>
      <p:pic>
        <p:nvPicPr>
          <p:cNvPr id="4" name="Picture 3"/>
          <p:cNvPicPr>
            <a:picLocks noChangeAspect="1" noChangeArrowheads="1"/>
          </p:cNvPicPr>
          <p:nvPr/>
        </p:nvPicPr>
        <p:blipFill>
          <a:blip r:embed="rId3" cstate="print"/>
          <a:srcRect/>
          <a:stretch>
            <a:fillRect/>
          </a:stretch>
        </p:blipFill>
        <p:spPr bwMode="auto">
          <a:xfrm>
            <a:off x="78001" y="64132"/>
            <a:ext cx="1484079" cy="554182"/>
          </a:xfrm>
          <a:prstGeom prst="rect">
            <a:avLst/>
          </a:prstGeom>
          <a:noFill/>
          <a:ln w="9525">
            <a:noFill/>
            <a:miter lim="800000"/>
            <a:headEnd/>
            <a:tailEnd/>
          </a:ln>
        </p:spPr>
      </p:pic>
    </p:spTree>
    <p:extLst>
      <p:ext uri="{BB962C8B-B14F-4D97-AF65-F5344CB8AC3E}">
        <p14:creationId xmlns:p14="http://schemas.microsoft.com/office/powerpoint/2010/main" val="40160020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Committees</a:t>
            </a:r>
            <a:endParaRPr lang="en-US" sz="3200" dirty="0"/>
          </a:p>
        </p:txBody>
      </p:sp>
      <p:sp>
        <p:nvSpPr>
          <p:cNvPr id="3" name="Content Placeholder 2"/>
          <p:cNvSpPr>
            <a:spLocks noGrp="1"/>
          </p:cNvSpPr>
          <p:nvPr>
            <p:ph idx="1"/>
          </p:nvPr>
        </p:nvSpPr>
        <p:spPr>
          <a:xfrm>
            <a:off x="336927" y="1043468"/>
            <a:ext cx="8449089" cy="5155930"/>
          </a:xfrm>
        </p:spPr>
        <p:txBody>
          <a:bodyPr>
            <a:noAutofit/>
          </a:bodyPr>
          <a:lstStyle/>
          <a:p>
            <a:pPr marL="0" indent="0">
              <a:buNone/>
            </a:pPr>
            <a:r>
              <a:rPr lang="en-US" sz="2200" b="1" u="sng" dirty="0" smtClean="0"/>
              <a:t>Executive Committee</a:t>
            </a:r>
            <a:r>
              <a:rPr lang="en-US" sz="2200" b="1" dirty="0" smtClean="0"/>
              <a:t>: </a:t>
            </a:r>
            <a:r>
              <a:rPr lang="en-US" sz="2200" dirty="0" smtClean="0"/>
              <a:t>John R. Teerlink</a:t>
            </a:r>
            <a:r>
              <a:rPr lang="en-US" sz="2200" dirty="0"/>
              <a:t> </a:t>
            </a:r>
            <a:r>
              <a:rPr lang="en-US" sz="2200" dirty="0" smtClean="0"/>
              <a:t>(Chair), </a:t>
            </a:r>
            <a:br>
              <a:rPr lang="en-US" sz="2200" dirty="0" smtClean="0"/>
            </a:br>
            <a:r>
              <a:rPr lang="en-US" sz="2200" dirty="0" smtClean="0"/>
              <a:t>Michael </a:t>
            </a:r>
            <a:r>
              <a:rPr lang="en-US" sz="2200" dirty="0" err="1" smtClean="0"/>
              <a:t>Felker</a:t>
            </a:r>
            <a:r>
              <a:rPr lang="en-US" sz="2200" dirty="0" smtClean="0"/>
              <a:t>, John JV McMurray, Scott D. Solomon.</a:t>
            </a:r>
          </a:p>
          <a:p>
            <a:pPr marL="0" indent="0">
              <a:spcBef>
                <a:spcPts val="1200"/>
              </a:spcBef>
              <a:buNone/>
            </a:pPr>
            <a:r>
              <a:rPr lang="en-US" sz="2200" b="1" u="sng" dirty="0" smtClean="0"/>
              <a:t>Data Monitoring Committee</a:t>
            </a:r>
            <a:r>
              <a:rPr lang="en-US" sz="2200" b="1" dirty="0" smtClean="0"/>
              <a:t>:</a:t>
            </a:r>
            <a:r>
              <a:rPr lang="en-US" sz="2200" dirty="0" smtClean="0"/>
              <a:t> </a:t>
            </a:r>
            <a:r>
              <a:rPr lang="en-US" sz="2200" dirty="0"/>
              <a:t>Marvin A. </a:t>
            </a:r>
            <a:r>
              <a:rPr lang="en-US" sz="2200" dirty="0" err="1"/>
              <a:t>Konstam</a:t>
            </a:r>
            <a:r>
              <a:rPr lang="en-US" sz="2200" dirty="0"/>
              <a:t> </a:t>
            </a:r>
            <a:r>
              <a:rPr lang="en-US" sz="2200" dirty="0" smtClean="0"/>
              <a:t>(</a:t>
            </a:r>
            <a:r>
              <a:rPr lang="en-US" sz="2200" dirty="0"/>
              <a:t>Chair</a:t>
            </a:r>
            <a:r>
              <a:rPr lang="en-US" sz="2200" dirty="0" smtClean="0"/>
              <a:t>)</a:t>
            </a:r>
            <a:r>
              <a:rPr lang="en-US" sz="2200" dirty="0"/>
              <a:t>, </a:t>
            </a:r>
            <a:r>
              <a:rPr lang="en-US" sz="2200" dirty="0" smtClean="0"/>
              <a:t/>
            </a:r>
            <a:br>
              <a:rPr lang="en-US" sz="2200" dirty="0" smtClean="0"/>
            </a:br>
            <a:r>
              <a:rPr lang="en-US" sz="2200" dirty="0" err="1" smtClean="0"/>
              <a:t>Javed</a:t>
            </a:r>
            <a:r>
              <a:rPr lang="en-US" sz="2200" dirty="0" smtClean="0"/>
              <a:t> </a:t>
            </a:r>
            <a:r>
              <a:rPr lang="en-US" sz="2200" dirty="0"/>
              <a:t>Butler, </a:t>
            </a:r>
            <a:r>
              <a:rPr lang="en-US" sz="2200" dirty="0" smtClean="0"/>
              <a:t>Henry </a:t>
            </a:r>
            <a:r>
              <a:rPr lang="en-US" sz="2200" dirty="0"/>
              <a:t>John </a:t>
            </a:r>
            <a:r>
              <a:rPr lang="en-US" sz="2200" dirty="0" err="1"/>
              <a:t>Dargie</a:t>
            </a:r>
            <a:r>
              <a:rPr lang="en-US" sz="2200" dirty="0"/>
              <a:t>, Barry Greenberg, James L. </a:t>
            </a:r>
            <a:r>
              <a:rPr lang="en-US" sz="2200" dirty="0" err="1"/>
              <a:t>Januzzi</a:t>
            </a:r>
            <a:r>
              <a:rPr lang="en-US" sz="2200" dirty="0"/>
              <a:t>, Jr</a:t>
            </a:r>
            <a:r>
              <a:rPr lang="en-US" sz="2200" dirty="0" smtClean="0"/>
              <a:t>., Julie </a:t>
            </a:r>
            <a:r>
              <a:rPr lang="en-US" sz="2200" dirty="0"/>
              <a:t>A. Johnson, Joseph </a:t>
            </a:r>
            <a:r>
              <a:rPr lang="en-US" sz="2200" dirty="0" err="1" smtClean="0"/>
              <a:t>Massaro</a:t>
            </a:r>
            <a:r>
              <a:rPr lang="en-US" sz="2200" dirty="0" smtClean="0"/>
              <a:t>. </a:t>
            </a:r>
            <a:endParaRPr lang="en-US" sz="2200" dirty="0"/>
          </a:p>
          <a:p>
            <a:pPr marL="0" indent="0">
              <a:spcBef>
                <a:spcPts val="1200"/>
              </a:spcBef>
              <a:buNone/>
            </a:pPr>
            <a:r>
              <a:rPr lang="en-US" sz="2200" b="1" u="sng" dirty="0" smtClean="0"/>
              <a:t>Clinical Events Committee</a:t>
            </a:r>
            <a:r>
              <a:rPr lang="en-US" sz="2200" b="1" dirty="0" smtClean="0"/>
              <a:t>: </a:t>
            </a:r>
            <a:r>
              <a:rPr lang="en-US" sz="2200" dirty="0" smtClean="0"/>
              <a:t>G. Michael </a:t>
            </a:r>
            <a:r>
              <a:rPr lang="en-US" sz="2200" dirty="0" err="1" smtClean="0"/>
              <a:t>Felker</a:t>
            </a:r>
            <a:r>
              <a:rPr lang="en-US" sz="2200" dirty="0" smtClean="0"/>
              <a:t> (Chair), </a:t>
            </a:r>
            <a:br>
              <a:rPr lang="en-US" sz="2200" dirty="0" smtClean="0"/>
            </a:br>
            <a:r>
              <a:rPr lang="en-US" sz="2200" dirty="0" smtClean="0"/>
              <a:t>Mark P. Donahue, </a:t>
            </a:r>
            <a:r>
              <a:rPr lang="en-US" sz="2200" dirty="0" err="1" smtClean="0"/>
              <a:t>Zubin</a:t>
            </a:r>
            <a:r>
              <a:rPr lang="en-US" sz="2200" dirty="0" smtClean="0"/>
              <a:t> J. </a:t>
            </a:r>
            <a:r>
              <a:rPr lang="en-US" sz="2200" dirty="0" err="1" smtClean="0"/>
              <a:t>Eapen</a:t>
            </a:r>
            <a:r>
              <a:rPr lang="en-US" sz="2200" dirty="0" smtClean="0"/>
              <a:t>, Adrian F. Hernandez, </a:t>
            </a:r>
            <a:br>
              <a:rPr lang="en-US" sz="2200" dirty="0" smtClean="0"/>
            </a:br>
            <a:r>
              <a:rPr lang="en-US" sz="2200" dirty="0" smtClean="0"/>
              <a:t>Robert J. </a:t>
            </a:r>
            <a:r>
              <a:rPr lang="en-US" sz="2200" dirty="0" err="1" smtClean="0"/>
              <a:t>Mentz</a:t>
            </a:r>
            <a:r>
              <a:rPr lang="en-US" sz="2200" dirty="0"/>
              <a:t>.</a:t>
            </a:r>
            <a:r>
              <a:rPr lang="en-US" sz="2200" dirty="0" smtClean="0"/>
              <a:t> </a:t>
            </a:r>
          </a:p>
          <a:p>
            <a:pPr marL="0" indent="0">
              <a:spcBef>
                <a:spcPts val="1200"/>
              </a:spcBef>
              <a:buNone/>
            </a:pPr>
            <a:r>
              <a:rPr lang="en-US" sz="2200" b="1" u="sng" dirty="0" smtClean="0"/>
              <a:t>National Leaders</a:t>
            </a:r>
            <a:r>
              <a:rPr lang="en-US" sz="2200" b="1" dirty="0" smtClean="0"/>
              <a:t>: </a:t>
            </a:r>
            <a:r>
              <a:rPr lang="en-US" sz="2200" dirty="0" smtClean="0"/>
              <a:t>Kirkwood Adams (USA), John Cleland (United Kingdom), Justin Ezekowitz (Canada), Assen Goudev (Bulgaria), Peter McDonald (Australia), Marco Metra (Italy), Veselin Mitrovic (Germany), Piotr Ponikowski (Poland), Jindrich Spinar (Czech Republic), Janos Tomcsanyi (Hungary), Hans Vanderckhove (Belgium), Adriaan Voors (</a:t>
            </a:r>
            <a:r>
              <a:rPr lang="en-US" sz="2200" smtClean="0"/>
              <a:t>Netherlands).</a:t>
            </a:r>
            <a:endParaRPr lang="en-US" sz="2200" dirty="0" smtClean="0"/>
          </a:p>
        </p:txBody>
      </p:sp>
      <p:pic>
        <p:nvPicPr>
          <p:cNvPr id="4" name="Picture 3"/>
          <p:cNvPicPr>
            <a:picLocks noChangeAspect="1" noChangeArrowheads="1"/>
          </p:cNvPicPr>
          <p:nvPr/>
        </p:nvPicPr>
        <p:blipFill>
          <a:blip r:embed="rId3" cstate="print"/>
          <a:srcRect/>
          <a:stretch>
            <a:fillRect/>
          </a:stretch>
        </p:blipFill>
        <p:spPr bwMode="auto">
          <a:xfrm>
            <a:off x="78001" y="64132"/>
            <a:ext cx="1484079" cy="554182"/>
          </a:xfrm>
          <a:prstGeom prst="rect">
            <a:avLst/>
          </a:prstGeom>
          <a:noFill/>
          <a:ln w="9525">
            <a:noFill/>
            <a:miter lim="800000"/>
            <a:headEnd/>
            <a:tailEnd/>
          </a:ln>
        </p:spPr>
      </p:pic>
    </p:spTree>
    <p:extLst>
      <p:ext uri="{BB962C8B-B14F-4D97-AF65-F5344CB8AC3E}">
        <p14:creationId xmlns:p14="http://schemas.microsoft.com/office/powerpoint/2010/main" val="581584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0" y="228600"/>
            <a:ext cx="7465090" cy="762000"/>
          </a:xfrm>
        </p:spPr>
        <p:txBody>
          <a:bodyPr>
            <a:noAutofit/>
          </a:bodyPr>
          <a:lstStyle/>
          <a:p>
            <a:r>
              <a:rPr lang="en-US" sz="2800" b="1" dirty="0" smtClean="0">
                <a:latin typeface="Arial" panose="020B0604020202020204" pitchFamily="34" charset="0"/>
                <a:cs typeface="Arial" panose="020B0604020202020204" pitchFamily="34" charset="0"/>
              </a:rPr>
              <a:t>Omecamtiv Mecarbil (OM) is a </a:t>
            </a:r>
            <a:br>
              <a:rPr lang="en-US" sz="2800" b="1" dirty="0" smtClean="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Novel Selective Cardiac Myosin Activator</a:t>
            </a:r>
          </a:p>
        </p:txBody>
      </p:sp>
      <p:graphicFrame>
        <p:nvGraphicFramePr>
          <p:cNvPr id="31" name="Diagram 30"/>
          <p:cNvGraphicFramePr/>
          <p:nvPr>
            <p:extLst>
              <p:ext uri="{D42A27DB-BD31-4B8C-83A1-F6EECF244321}">
                <p14:modId xmlns:p14="http://schemas.microsoft.com/office/powerpoint/2010/main" val="2568826575"/>
              </p:ext>
            </p:extLst>
          </p:nvPr>
        </p:nvGraphicFramePr>
        <p:xfrm>
          <a:off x="5319526" y="2987040"/>
          <a:ext cx="3479530" cy="324447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8" name="TextBox 17"/>
          <p:cNvSpPr txBox="1"/>
          <p:nvPr/>
        </p:nvSpPr>
        <p:spPr>
          <a:xfrm>
            <a:off x="4950540" y="1601520"/>
            <a:ext cx="4081003" cy="1338239"/>
          </a:xfrm>
          <a:prstGeom prst="roundRect">
            <a:avLst/>
          </a:prstGeom>
          <a:noFill/>
          <a:effectLst/>
        </p:spPr>
        <p:txBody>
          <a:bodyPr wrap="square" rtlCol="0" anchor="ctr">
            <a:spAutoFit/>
          </a:bodyPr>
          <a:lstStyle/>
          <a:p>
            <a:pPr algn="ctr">
              <a:lnSpc>
                <a:spcPct val="80000"/>
              </a:lnSpc>
              <a:spcAft>
                <a:spcPts val="1200"/>
              </a:spcAft>
            </a:pPr>
            <a:r>
              <a:rPr lang="en-US" b="1" dirty="0" smtClean="0">
                <a:latin typeface="Arial" panose="020B0604020202020204" pitchFamily="34" charset="0"/>
                <a:cs typeface="Arial" panose="020B0604020202020204" pitchFamily="34" charset="0"/>
              </a:rPr>
              <a:t>OM increases the entry rate of myosin into the tightly-bound, force-producing state with actin</a:t>
            </a:r>
            <a:endParaRPr lang="en-US" sz="700" b="1" dirty="0">
              <a:latin typeface="Arial" panose="020B0604020202020204" pitchFamily="34" charset="0"/>
              <a:cs typeface="Arial" panose="020B0604020202020204" pitchFamily="34" charset="0"/>
            </a:endParaRPr>
          </a:p>
          <a:p>
            <a:pPr algn="ctr">
              <a:lnSpc>
                <a:spcPct val="80000"/>
              </a:lnSpc>
              <a:spcBef>
                <a:spcPts val="600"/>
              </a:spcBef>
            </a:pPr>
            <a:r>
              <a:rPr lang="en-US" b="1" dirty="0" smtClean="0">
                <a:latin typeface="Arial" panose="020B0604020202020204" pitchFamily="34" charset="0"/>
                <a:cs typeface="Arial" panose="020B0604020202020204" pitchFamily="34" charset="0"/>
              </a:rPr>
              <a:t>“More hands pulling on the rope”</a:t>
            </a:r>
            <a:endParaRPr lang="en-US" b="1" dirty="0">
              <a:latin typeface="Arial" panose="020B0604020202020204" pitchFamily="34" charset="0"/>
              <a:cs typeface="Arial" panose="020B0604020202020204" pitchFamily="34" charset="0"/>
            </a:endParaRPr>
          </a:p>
        </p:txBody>
      </p:sp>
      <p:sp>
        <p:nvSpPr>
          <p:cNvPr id="8" name="Text Box 29"/>
          <p:cNvSpPr txBox="1">
            <a:spLocks noChangeArrowheads="1"/>
          </p:cNvSpPr>
          <p:nvPr/>
        </p:nvSpPr>
        <p:spPr bwMode="auto">
          <a:xfrm>
            <a:off x="294157" y="6166527"/>
            <a:ext cx="4013238" cy="338554"/>
          </a:xfrm>
          <a:prstGeom prst="rect">
            <a:avLst/>
          </a:prstGeom>
          <a:noFill/>
          <a:ln w="9525">
            <a:noFill/>
            <a:miter lim="800000"/>
            <a:headEnd/>
            <a:tailEnd/>
          </a:ln>
        </p:spPr>
        <p:txBody>
          <a:bodyPr wrap="none">
            <a:spAutoFit/>
          </a:bodyPr>
          <a:lstStyle/>
          <a:p>
            <a:pPr defTabSz="457200"/>
            <a:r>
              <a:rPr lang="en-US" sz="1600" dirty="0">
                <a:solidFill>
                  <a:prstClr val="black"/>
                </a:solidFill>
                <a:cs typeface="Arial"/>
              </a:rPr>
              <a:t>Malik FI, </a:t>
            </a:r>
            <a:r>
              <a:rPr lang="en-US" sz="1600" i="1" dirty="0">
                <a:solidFill>
                  <a:prstClr val="black"/>
                </a:solidFill>
                <a:cs typeface="Arial"/>
              </a:rPr>
              <a:t>et al</a:t>
            </a:r>
            <a:r>
              <a:rPr lang="en-US" sz="1600" i="1" dirty="0" smtClean="0">
                <a:solidFill>
                  <a:prstClr val="black"/>
                </a:solidFill>
                <a:cs typeface="Arial"/>
              </a:rPr>
              <a:t>. </a:t>
            </a:r>
            <a:r>
              <a:rPr lang="en-US" sz="1600" i="1" dirty="0">
                <a:solidFill>
                  <a:prstClr val="black"/>
                </a:solidFill>
                <a:cs typeface="Arial"/>
              </a:rPr>
              <a:t>Science</a:t>
            </a:r>
            <a:r>
              <a:rPr lang="en-US" sz="1600" dirty="0">
                <a:solidFill>
                  <a:prstClr val="black"/>
                </a:solidFill>
                <a:cs typeface="Arial"/>
              </a:rPr>
              <a:t> </a:t>
            </a:r>
            <a:r>
              <a:rPr lang="en-US" sz="1600" dirty="0" smtClean="0">
                <a:solidFill>
                  <a:prstClr val="black"/>
                </a:solidFill>
                <a:cs typeface="Arial"/>
              </a:rPr>
              <a:t>2011;</a:t>
            </a:r>
            <a:r>
              <a:rPr lang="en-US" sz="1600" dirty="0">
                <a:solidFill>
                  <a:prstClr val="black"/>
                </a:solidFill>
                <a:cs typeface="Arial"/>
              </a:rPr>
              <a:t> </a:t>
            </a:r>
            <a:r>
              <a:rPr lang="en-US" sz="1600" dirty="0" smtClean="0">
                <a:solidFill>
                  <a:prstClr val="black"/>
                </a:solidFill>
                <a:cs typeface="Arial"/>
              </a:rPr>
              <a:t>331:1439-43</a:t>
            </a:r>
            <a:endParaRPr lang="en-US" sz="1600" dirty="0">
              <a:solidFill>
                <a:prstClr val="black"/>
              </a:solidFill>
              <a:cs typeface="Arial"/>
            </a:endParaRPr>
          </a:p>
        </p:txBody>
      </p:sp>
      <p:sp>
        <p:nvSpPr>
          <p:cNvPr id="9" name="TextBox 8"/>
          <p:cNvSpPr txBox="1"/>
          <p:nvPr/>
        </p:nvSpPr>
        <p:spPr>
          <a:xfrm>
            <a:off x="431523" y="1123696"/>
            <a:ext cx="4108849" cy="783193"/>
          </a:xfrm>
          <a:prstGeom prst="roundRect">
            <a:avLst/>
          </a:prstGeom>
          <a:noFill/>
          <a:effectLst/>
        </p:spPr>
        <p:txBody>
          <a:bodyPr wrap="square" rtlCol="0" anchor="ctr">
            <a:spAutoFit/>
          </a:bodyPr>
          <a:lstStyle/>
          <a:p>
            <a:pPr algn="ctr" defTabSz="457200"/>
            <a:r>
              <a:rPr lang="en-US" sz="2000" b="1" u="sng" dirty="0" smtClean="0"/>
              <a:t>Mechanochemical Cycle of Myosin</a:t>
            </a:r>
            <a:endParaRPr lang="en-US" sz="2000" b="1" u="sng" dirty="0"/>
          </a:p>
        </p:txBody>
      </p:sp>
      <p:grpSp>
        <p:nvGrpSpPr>
          <p:cNvPr id="10" name="Group 39"/>
          <p:cNvGrpSpPr/>
          <p:nvPr/>
        </p:nvGrpSpPr>
        <p:grpSpPr>
          <a:xfrm>
            <a:off x="289155" y="2069820"/>
            <a:ext cx="3593970" cy="3194975"/>
            <a:chOff x="100201" y="1976852"/>
            <a:chExt cx="3452488" cy="3100245"/>
          </a:xfrm>
        </p:grpSpPr>
        <p:pic>
          <p:nvPicPr>
            <p:cNvPr id="11" name="Picture 2"/>
            <p:cNvPicPr>
              <a:picLocks noChangeAspect="1" noChangeArrowheads="1"/>
            </p:cNvPicPr>
            <p:nvPr/>
          </p:nvPicPr>
          <p:blipFill>
            <a:blip r:embed="rId9" cstate="print"/>
            <a:srcRect b="10243"/>
            <a:stretch>
              <a:fillRect/>
            </a:stretch>
          </p:blipFill>
          <p:spPr bwMode="auto">
            <a:xfrm>
              <a:off x="235072" y="1976852"/>
              <a:ext cx="3317617" cy="3100245"/>
            </a:xfrm>
            <a:prstGeom prst="rect">
              <a:avLst/>
            </a:prstGeom>
            <a:noFill/>
            <a:ln w="9525">
              <a:noFill/>
              <a:miter lim="800000"/>
              <a:headEnd/>
              <a:tailEnd/>
            </a:ln>
          </p:spPr>
        </p:pic>
        <p:sp>
          <p:nvSpPr>
            <p:cNvPr id="12" name="Rectangle 11"/>
            <p:cNvSpPr/>
            <p:nvPr/>
          </p:nvSpPr>
          <p:spPr bwMode="auto">
            <a:xfrm>
              <a:off x="100201" y="2032817"/>
              <a:ext cx="284813" cy="316728"/>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algn="ctr" fontAlgn="base">
                <a:spcBef>
                  <a:spcPct val="0"/>
                </a:spcBef>
                <a:spcAft>
                  <a:spcPct val="0"/>
                </a:spcAft>
              </a:pPr>
              <a:endParaRPr lang="en-US" sz="2400" b="1" dirty="0" smtClean="0">
                <a:solidFill>
                  <a:prstClr val="black"/>
                </a:solidFill>
                <a:latin typeface="Arial" charset="0"/>
              </a:endParaRPr>
            </a:p>
          </p:txBody>
        </p:sp>
      </p:grpSp>
      <p:sp>
        <p:nvSpPr>
          <p:cNvPr id="13" name="Circular Arrow 12"/>
          <p:cNvSpPr>
            <a:spLocks noChangeAspect="1"/>
          </p:cNvSpPr>
          <p:nvPr/>
        </p:nvSpPr>
        <p:spPr bwMode="auto">
          <a:xfrm rot="3816271">
            <a:off x="-8418" y="1258610"/>
            <a:ext cx="4872341" cy="4875795"/>
          </a:xfrm>
          <a:prstGeom prst="circularArrow">
            <a:avLst>
              <a:gd name="adj1" fmla="val 12500"/>
              <a:gd name="adj2" fmla="val 630898"/>
              <a:gd name="adj3" fmla="val 20457681"/>
              <a:gd name="adj4" fmla="val 14252745"/>
              <a:gd name="adj5" fmla="val 10866"/>
            </a:avLst>
          </a:prstGeom>
          <a:solidFill>
            <a:schemeClr val="accent4">
              <a:lumMod val="5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spAutoFit/>
          </a:bodyPr>
          <a:lstStyle/>
          <a:p>
            <a:pPr algn="ctr" fontAlgn="base">
              <a:spcBef>
                <a:spcPct val="0"/>
              </a:spcBef>
              <a:spcAft>
                <a:spcPct val="0"/>
              </a:spcAft>
            </a:pPr>
            <a:endParaRPr lang="en-US" sz="2400" b="1" dirty="0" smtClean="0">
              <a:solidFill>
                <a:prstClr val="black"/>
              </a:solidFill>
              <a:latin typeface="Arial" charset="0"/>
            </a:endParaRPr>
          </a:p>
        </p:txBody>
      </p:sp>
      <p:grpSp>
        <p:nvGrpSpPr>
          <p:cNvPr id="14" name="Group 41"/>
          <p:cNvGrpSpPr>
            <a:grpSpLocks noChangeAspect="1"/>
          </p:cNvGrpSpPr>
          <p:nvPr/>
        </p:nvGrpSpPr>
        <p:grpSpPr>
          <a:xfrm>
            <a:off x="423698" y="5403286"/>
            <a:ext cx="1219197" cy="457199"/>
            <a:chOff x="200236" y="5159176"/>
            <a:chExt cx="1541419" cy="658150"/>
          </a:xfrm>
        </p:grpSpPr>
        <p:pic>
          <p:nvPicPr>
            <p:cNvPr id="15" name="Picture 2"/>
            <p:cNvPicPr>
              <a:picLocks noChangeAspect="1" noChangeArrowheads="1"/>
            </p:cNvPicPr>
            <p:nvPr/>
          </p:nvPicPr>
          <p:blipFill>
            <a:blip r:embed="rId9" cstate="print"/>
            <a:srcRect l="10842" t="89048" r="72360"/>
            <a:stretch>
              <a:fillRect/>
            </a:stretch>
          </p:blipFill>
          <p:spPr bwMode="auto">
            <a:xfrm>
              <a:off x="953665" y="5220139"/>
              <a:ext cx="557296" cy="378298"/>
            </a:xfrm>
            <a:prstGeom prst="rect">
              <a:avLst/>
            </a:prstGeom>
            <a:noFill/>
            <a:ln w="9525">
              <a:noFill/>
              <a:miter lim="800000"/>
              <a:headEnd/>
              <a:tailEnd/>
            </a:ln>
          </p:spPr>
        </p:pic>
        <p:pic>
          <p:nvPicPr>
            <p:cNvPr id="16" name="Picture 2"/>
            <p:cNvPicPr>
              <a:picLocks noChangeAspect="1" noChangeArrowheads="1"/>
            </p:cNvPicPr>
            <p:nvPr/>
          </p:nvPicPr>
          <p:blipFill>
            <a:blip r:embed="rId9" cstate="print"/>
            <a:srcRect l="26984" t="89048" r="53984"/>
            <a:stretch>
              <a:fillRect/>
            </a:stretch>
          </p:blipFill>
          <p:spPr bwMode="auto">
            <a:xfrm>
              <a:off x="200236" y="5159176"/>
              <a:ext cx="631423" cy="378298"/>
            </a:xfrm>
            <a:prstGeom prst="rect">
              <a:avLst/>
            </a:prstGeom>
            <a:noFill/>
            <a:ln w="9525">
              <a:noFill/>
              <a:miter lim="800000"/>
              <a:headEnd/>
              <a:tailEnd/>
            </a:ln>
          </p:spPr>
        </p:pic>
        <p:pic>
          <p:nvPicPr>
            <p:cNvPr id="17" name="Picture 2"/>
            <p:cNvPicPr>
              <a:picLocks noChangeAspect="1" noChangeArrowheads="1"/>
            </p:cNvPicPr>
            <p:nvPr/>
          </p:nvPicPr>
          <p:blipFill>
            <a:blip r:embed="rId9" cstate="print"/>
            <a:srcRect l="46672" t="91898" r="7916"/>
            <a:stretch>
              <a:fillRect/>
            </a:stretch>
          </p:blipFill>
          <p:spPr bwMode="auto">
            <a:xfrm>
              <a:off x="235072" y="5537474"/>
              <a:ext cx="1506583" cy="279852"/>
            </a:xfrm>
            <a:prstGeom prst="rect">
              <a:avLst/>
            </a:prstGeom>
            <a:noFill/>
            <a:ln w="9525">
              <a:noFill/>
              <a:miter lim="800000"/>
              <a:headEnd/>
              <a:tailEnd/>
            </a:ln>
          </p:spPr>
        </p:pic>
      </p:grpSp>
      <p:sp>
        <p:nvSpPr>
          <p:cNvPr id="19" name="TextBox 18"/>
          <p:cNvSpPr txBox="1"/>
          <p:nvPr/>
        </p:nvSpPr>
        <p:spPr>
          <a:xfrm>
            <a:off x="1221816" y="5103021"/>
            <a:ext cx="1925909" cy="369332"/>
          </a:xfrm>
          <a:prstGeom prst="rect">
            <a:avLst/>
          </a:prstGeom>
          <a:noFill/>
        </p:spPr>
        <p:txBody>
          <a:bodyPr wrap="square" rtlCol="0">
            <a:spAutoFit/>
          </a:bodyPr>
          <a:lstStyle/>
          <a:p>
            <a:pPr algn="ctr" defTabSz="457200"/>
            <a:r>
              <a:rPr lang="en-US" i="1" dirty="0" smtClean="0">
                <a:solidFill>
                  <a:srgbClr val="C00000"/>
                </a:solidFill>
              </a:rPr>
              <a:t>Force production</a:t>
            </a:r>
            <a:endParaRPr lang="en-US" i="1" dirty="0">
              <a:solidFill>
                <a:srgbClr val="C00000"/>
              </a:solidFill>
            </a:endParaRPr>
          </a:p>
        </p:txBody>
      </p:sp>
      <p:sp>
        <p:nvSpPr>
          <p:cNvPr id="20" name="Text Box 11"/>
          <p:cNvSpPr txBox="1">
            <a:spLocks noChangeArrowheads="1"/>
          </p:cNvSpPr>
          <p:nvPr/>
        </p:nvSpPr>
        <p:spPr bwMode="auto">
          <a:xfrm rot="16042113">
            <a:off x="665739" y="1833769"/>
            <a:ext cx="3570190" cy="3712464"/>
          </a:xfrm>
          <a:prstGeom prst="rect">
            <a:avLst/>
          </a:prstGeom>
          <a:noFill/>
          <a:ln w="9525" algn="ctr">
            <a:noFill/>
            <a:miter lim="800000"/>
            <a:headEnd/>
            <a:tailEnd/>
          </a:ln>
        </p:spPr>
        <p:txBody>
          <a:bodyPr wrap="square">
            <a:prstTxWarp prst="textArchUp">
              <a:avLst>
                <a:gd name="adj" fmla="val 16218356"/>
              </a:avLst>
            </a:prstTxWarp>
            <a:spAutoFit/>
          </a:bodyPr>
          <a:lstStyle/>
          <a:p>
            <a:pPr algn="ctr" defTabSz="457200"/>
            <a:r>
              <a:rPr lang="en-US" sz="2200" b="1" dirty="0" smtClean="0">
                <a:solidFill>
                  <a:srgbClr val="FFFFFF"/>
                </a:solidFill>
              </a:rPr>
              <a:t>Omecamtiv mecarbil</a:t>
            </a:r>
            <a:endParaRPr lang="en-US" sz="2200" b="1" dirty="0">
              <a:solidFill>
                <a:srgbClr val="FFFFFF"/>
              </a:solidFill>
            </a:endParaRPr>
          </a:p>
        </p:txBody>
      </p:sp>
      <p:pic>
        <p:nvPicPr>
          <p:cNvPr id="21" name="Picture 20"/>
          <p:cNvPicPr>
            <a:picLocks noChangeAspect="1" noChangeArrowheads="1"/>
          </p:cNvPicPr>
          <p:nvPr/>
        </p:nvPicPr>
        <p:blipFill>
          <a:blip r:embed="rId10" cstate="print"/>
          <a:srcRect/>
          <a:stretch>
            <a:fillRect/>
          </a:stretch>
        </p:blipFill>
        <p:spPr bwMode="auto">
          <a:xfrm>
            <a:off x="78001" y="64132"/>
            <a:ext cx="1484079" cy="554182"/>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3203997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 name="Picture 12"/>
          <p:cNvPicPr>
            <a:picLocks noChangeAspect="1" noChangeArrowheads="1"/>
          </p:cNvPicPr>
          <p:nvPr/>
        </p:nvPicPr>
        <p:blipFill>
          <a:blip r:embed="rId4" cstate="print"/>
          <a:srcRect/>
          <a:stretch>
            <a:fillRect/>
          </a:stretch>
        </p:blipFill>
        <p:spPr bwMode="auto">
          <a:xfrm>
            <a:off x="78001" y="64132"/>
            <a:ext cx="1484079" cy="554182"/>
          </a:xfrm>
          <a:prstGeom prst="rect">
            <a:avLst/>
          </a:prstGeom>
          <a:noFill/>
          <a:ln w="9525">
            <a:noFill/>
            <a:miter lim="800000"/>
            <a:headEnd/>
            <a:tailEnd/>
          </a:ln>
        </p:spPr>
      </p:pic>
      <p:sp>
        <p:nvSpPr>
          <p:cNvPr id="189442" name="Rectangle 2"/>
          <p:cNvSpPr>
            <a:spLocks noGrp="1" noChangeArrowheads="1"/>
          </p:cNvSpPr>
          <p:nvPr>
            <p:ph type="title"/>
          </p:nvPr>
        </p:nvSpPr>
        <p:spPr>
          <a:xfrm>
            <a:off x="457200" y="375246"/>
            <a:ext cx="8229600" cy="975042"/>
          </a:xfrm>
        </p:spPr>
        <p:txBody>
          <a:bodyPr>
            <a:noAutofit/>
          </a:bodyPr>
          <a:lstStyle/>
          <a:p>
            <a:r>
              <a:rPr lang="en-US" sz="2400" dirty="0" smtClean="0"/>
              <a:t>OM-induced Increases in Systolic Ejection Time (SET) Underlie the Improvements in Cardiac Function</a:t>
            </a:r>
            <a:endParaRPr lang="en-US" sz="2400" dirty="0"/>
          </a:p>
        </p:txBody>
      </p:sp>
      <p:sp>
        <p:nvSpPr>
          <p:cNvPr id="189445" name="Text Box 5"/>
          <p:cNvSpPr txBox="1">
            <a:spLocks noChangeArrowheads="1"/>
          </p:cNvSpPr>
          <p:nvPr/>
        </p:nvSpPr>
        <p:spPr bwMode="auto">
          <a:xfrm>
            <a:off x="7228656" y="1994980"/>
            <a:ext cx="1606017" cy="523220"/>
          </a:xfrm>
          <a:prstGeom prst="rect">
            <a:avLst/>
          </a:prstGeom>
          <a:noFill/>
          <a:ln w="9525" algn="ctr">
            <a:noFill/>
            <a:miter lim="800000"/>
            <a:headEnd/>
            <a:tailEnd/>
          </a:ln>
          <a:effectLst/>
        </p:spPr>
        <p:txBody>
          <a:bodyPr wrap="none">
            <a:spAutoFit/>
          </a:bodyPr>
          <a:lstStyle/>
          <a:p>
            <a:pPr algn="ctr"/>
            <a:r>
              <a:rPr lang="el-GR" sz="1400" b="1" dirty="0">
                <a:solidFill>
                  <a:srgbClr val="000000"/>
                </a:solidFill>
                <a:latin typeface="Arial" panose="020B0604020202020204" pitchFamily="34" charset="0"/>
                <a:cs typeface="Arial" panose="020B0604020202020204" pitchFamily="34" charset="0"/>
              </a:rPr>
              <a:t>Δ</a:t>
            </a:r>
            <a:r>
              <a:rPr lang="en-US" sz="1400" b="1" dirty="0">
                <a:solidFill>
                  <a:srgbClr val="000000"/>
                </a:solidFill>
                <a:latin typeface="Arial" panose="020B0604020202020204" pitchFamily="34" charset="0"/>
                <a:cs typeface="Arial" panose="020B0604020202020204" pitchFamily="34" charset="0"/>
              </a:rPr>
              <a:t> Stroke Volume</a:t>
            </a:r>
          </a:p>
          <a:p>
            <a:pPr algn="ctr"/>
            <a:r>
              <a:rPr lang="en-US" sz="1400" b="1" dirty="0">
                <a:solidFill>
                  <a:srgbClr val="000000"/>
                </a:solidFill>
                <a:latin typeface="Arial" panose="020B0604020202020204" pitchFamily="34" charset="0"/>
                <a:cs typeface="Arial" panose="020B0604020202020204" pitchFamily="34" charset="0"/>
              </a:rPr>
              <a:t>(mL)</a:t>
            </a:r>
          </a:p>
        </p:txBody>
      </p:sp>
      <p:sp>
        <p:nvSpPr>
          <p:cNvPr id="189446" name="Text Box 6"/>
          <p:cNvSpPr txBox="1">
            <a:spLocks noChangeArrowheads="1"/>
          </p:cNvSpPr>
          <p:nvPr/>
        </p:nvSpPr>
        <p:spPr bwMode="auto">
          <a:xfrm>
            <a:off x="6924907" y="3735200"/>
            <a:ext cx="2213514" cy="523220"/>
          </a:xfrm>
          <a:prstGeom prst="rect">
            <a:avLst/>
          </a:prstGeom>
          <a:noFill/>
          <a:ln w="9525" algn="ctr">
            <a:noFill/>
            <a:miter lim="800000"/>
            <a:headEnd/>
            <a:tailEnd/>
          </a:ln>
          <a:effectLst/>
        </p:spPr>
        <p:txBody>
          <a:bodyPr wrap="square">
            <a:spAutoFit/>
          </a:bodyPr>
          <a:lstStyle/>
          <a:p>
            <a:pPr algn="ctr"/>
            <a:r>
              <a:rPr lang="el-GR" sz="1400" b="1" dirty="0">
                <a:solidFill>
                  <a:srgbClr val="000000"/>
                </a:solidFill>
                <a:latin typeface="Arial" panose="020B0604020202020204" pitchFamily="34" charset="0"/>
                <a:cs typeface="Arial" panose="020B0604020202020204" pitchFamily="34" charset="0"/>
              </a:rPr>
              <a:t>Δ</a:t>
            </a:r>
            <a:r>
              <a:rPr lang="en-US" sz="1400" b="1" dirty="0">
                <a:solidFill>
                  <a:srgbClr val="000000"/>
                </a:solidFill>
                <a:latin typeface="Arial" panose="020B0604020202020204" pitchFamily="34" charset="0"/>
                <a:cs typeface="Arial" panose="020B0604020202020204" pitchFamily="34" charset="0"/>
              </a:rPr>
              <a:t> </a:t>
            </a:r>
            <a:r>
              <a:rPr lang="en-US" sz="1400" b="1" dirty="0" smtClean="0">
                <a:solidFill>
                  <a:srgbClr val="000000"/>
                </a:solidFill>
                <a:latin typeface="Arial" panose="020B0604020202020204" pitchFamily="34" charset="0"/>
                <a:cs typeface="Arial" panose="020B0604020202020204" pitchFamily="34" charset="0"/>
              </a:rPr>
              <a:t>Fractional Shortening</a:t>
            </a:r>
            <a:endParaRPr lang="en-US" sz="1400" b="1" dirty="0">
              <a:solidFill>
                <a:srgbClr val="000000"/>
              </a:solidFill>
              <a:latin typeface="Arial" panose="020B0604020202020204" pitchFamily="34" charset="0"/>
              <a:cs typeface="Arial" panose="020B0604020202020204" pitchFamily="34" charset="0"/>
            </a:endParaRPr>
          </a:p>
          <a:p>
            <a:pPr algn="ctr"/>
            <a:r>
              <a:rPr lang="en-US" sz="1400" b="1" dirty="0">
                <a:solidFill>
                  <a:srgbClr val="000000"/>
                </a:solidFill>
                <a:latin typeface="Arial" panose="020B0604020202020204" pitchFamily="34" charset="0"/>
                <a:cs typeface="Arial" panose="020B0604020202020204" pitchFamily="34" charset="0"/>
              </a:rPr>
              <a:t>(% points)</a:t>
            </a:r>
          </a:p>
        </p:txBody>
      </p:sp>
      <p:sp>
        <p:nvSpPr>
          <p:cNvPr id="189447" name="Text Box 7"/>
          <p:cNvSpPr txBox="1">
            <a:spLocks noChangeArrowheads="1"/>
          </p:cNvSpPr>
          <p:nvPr/>
        </p:nvSpPr>
        <p:spPr bwMode="auto">
          <a:xfrm>
            <a:off x="7124205" y="5162851"/>
            <a:ext cx="1814919" cy="523220"/>
          </a:xfrm>
          <a:prstGeom prst="rect">
            <a:avLst/>
          </a:prstGeom>
          <a:noFill/>
          <a:ln w="9525" algn="ctr">
            <a:noFill/>
            <a:miter lim="800000"/>
            <a:headEnd/>
            <a:tailEnd/>
          </a:ln>
          <a:effectLst/>
        </p:spPr>
        <p:txBody>
          <a:bodyPr wrap="none">
            <a:spAutoFit/>
          </a:bodyPr>
          <a:lstStyle/>
          <a:p>
            <a:pPr algn="ctr"/>
            <a:r>
              <a:rPr lang="el-GR" sz="1400" b="1" dirty="0">
                <a:solidFill>
                  <a:srgbClr val="000000"/>
                </a:solidFill>
                <a:latin typeface="Arial" panose="020B0604020202020204" pitchFamily="34" charset="0"/>
                <a:cs typeface="Arial" panose="020B0604020202020204" pitchFamily="34" charset="0"/>
              </a:rPr>
              <a:t>Δ</a:t>
            </a:r>
            <a:r>
              <a:rPr lang="en-US" sz="1400" b="1" dirty="0">
                <a:solidFill>
                  <a:srgbClr val="000000"/>
                </a:solidFill>
                <a:latin typeface="Arial" panose="020B0604020202020204" pitchFamily="34" charset="0"/>
                <a:cs typeface="Arial" panose="020B0604020202020204" pitchFamily="34" charset="0"/>
              </a:rPr>
              <a:t> Ejection Fraction</a:t>
            </a:r>
          </a:p>
          <a:p>
            <a:pPr algn="ctr"/>
            <a:r>
              <a:rPr lang="en-US" sz="1400" b="1" dirty="0">
                <a:solidFill>
                  <a:srgbClr val="000000"/>
                </a:solidFill>
                <a:latin typeface="Arial" panose="020B0604020202020204" pitchFamily="34" charset="0"/>
                <a:cs typeface="Arial" panose="020B0604020202020204" pitchFamily="34" charset="0"/>
              </a:rPr>
              <a:t>(% points)</a:t>
            </a:r>
          </a:p>
        </p:txBody>
      </p:sp>
      <p:sp>
        <p:nvSpPr>
          <p:cNvPr id="189449" name="Text Box 9"/>
          <p:cNvSpPr txBox="1">
            <a:spLocks noChangeArrowheads="1"/>
          </p:cNvSpPr>
          <p:nvPr/>
        </p:nvSpPr>
        <p:spPr bwMode="auto">
          <a:xfrm>
            <a:off x="7284720" y="5868068"/>
            <a:ext cx="1673340" cy="553998"/>
          </a:xfrm>
          <a:prstGeom prst="rect">
            <a:avLst/>
          </a:prstGeom>
          <a:noFill/>
          <a:ln w="9525" algn="ctr">
            <a:noFill/>
            <a:miter lim="800000"/>
            <a:headEnd/>
            <a:tailEnd/>
          </a:ln>
          <a:effectLst/>
        </p:spPr>
        <p:txBody>
          <a:bodyPr wrap="square">
            <a:spAutoFit/>
          </a:bodyPr>
          <a:lstStyle/>
          <a:p>
            <a:pPr algn="ctr"/>
            <a:r>
              <a:rPr lang="el-GR" sz="1000" b="1" dirty="0">
                <a:solidFill>
                  <a:srgbClr val="000000"/>
                </a:solidFill>
                <a:latin typeface="Arial" panose="020B0604020202020204" pitchFamily="34" charset="0"/>
                <a:cs typeface="Arial" panose="020B0604020202020204" pitchFamily="34" charset="0"/>
              </a:rPr>
              <a:t>Δ</a:t>
            </a:r>
            <a:r>
              <a:rPr lang="en-US" sz="1000" b="1" dirty="0">
                <a:solidFill>
                  <a:srgbClr val="000000"/>
                </a:solidFill>
                <a:latin typeface="Arial" panose="020B0604020202020204" pitchFamily="34" charset="0"/>
                <a:cs typeface="Arial" panose="020B0604020202020204" pitchFamily="34" charset="0"/>
              </a:rPr>
              <a:t> = placebo corrected change from baseline</a:t>
            </a:r>
          </a:p>
          <a:p>
            <a:pPr algn="ctr"/>
            <a:r>
              <a:rPr lang="en-US" sz="1000" b="1" dirty="0">
                <a:solidFill>
                  <a:srgbClr val="000000"/>
                </a:solidFill>
                <a:latin typeface="Arial" panose="020B0604020202020204" pitchFamily="34" charset="0"/>
                <a:cs typeface="Arial" panose="020B0604020202020204" pitchFamily="34" charset="0"/>
              </a:rPr>
              <a:t>Mean ± SEM</a:t>
            </a:r>
          </a:p>
        </p:txBody>
      </p:sp>
      <p:graphicFrame>
        <p:nvGraphicFramePr>
          <p:cNvPr id="11" name="Object 3"/>
          <p:cNvGraphicFramePr>
            <a:graphicFrameLocks noChangeAspect="1"/>
          </p:cNvGraphicFramePr>
          <p:nvPr>
            <p:extLst>
              <p:ext uri="{D42A27DB-BD31-4B8C-83A1-F6EECF244321}">
                <p14:modId xmlns:p14="http://schemas.microsoft.com/office/powerpoint/2010/main" val="3377876212"/>
              </p:ext>
            </p:extLst>
          </p:nvPr>
        </p:nvGraphicFramePr>
        <p:xfrm>
          <a:off x="4763" y="2090738"/>
          <a:ext cx="4957762" cy="3063875"/>
        </p:xfrm>
        <a:graphic>
          <a:graphicData uri="http://schemas.openxmlformats.org/presentationml/2006/ole">
            <mc:AlternateContent xmlns:mc="http://schemas.openxmlformats.org/markup-compatibility/2006">
              <mc:Choice xmlns:v="urn:schemas-microsoft-com:vml" Requires="v">
                <p:oleObj spid="_x0000_s7468" name="Prism 5" r:id="rId5" imgW="4957988" imgH="3064551" progId="Prism5.Document">
                  <p:embed/>
                </p:oleObj>
              </mc:Choice>
              <mc:Fallback>
                <p:oleObj name="Prism 5" r:id="rId5" imgW="4957988" imgH="3064551" progId="Prism5.Document">
                  <p:embed/>
                  <p:pic>
                    <p:nvPicPr>
                      <p:cNvPr id="0" name=""/>
                      <p:cNvPicPr>
                        <a:picLocks noChangeAspect="1" noChangeArrowheads="1"/>
                      </p:cNvPicPr>
                      <p:nvPr/>
                    </p:nvPicPr>
                    <p:blipFill>
                      <a:blip r:embed="rId6"/>
                      <a:srcRect/>
                      <a:stretch>
                        <a:fillRect/>
                      </a:stretch>
                    </p:blipFill>
                    <p:spPr bwMode="auto">
                      <a:xfrm>
                        <a:off x="4763" y="2090738"/>
                        <a:ext cx="4957762" cy="3063875"/>
                      </a:xfrm>
                      <a:prstGeom prst="rect">
                        <a:avLst/>
                      </a:prstGeom>
                      <a:solidFill>
                        <a:schemeClr val="bg1"/>
                      </a:solidFill>
                      <a:ln>
                        <a:noFill/>
                      </a:ln>
                      <a:effectLst/>
                      <a:extLst/>
                    </p:spPr>
                  </p:pic>
                </p:oleObj>
              </mc:Fallback>
            </mc:AlternateContent>
          </a:graphicData>
        </a:graphic>
      </p:graphicFrame>
      <p:sp>
        <p:nvSpPr>
          <p:cNvPr id="12" name="Text Box 7"/>
          <p:cNvSpPr txBox="1">
            <a:spLocks noChangeArrowheads="1"/>
          </p:cNvSpPr>
          <p:nvPr/>
        </p:nvSpPr>
        <p:spPr bwMode="auto">
          <a:xfrm>
            <a:off x="5404466" y="6402694"/>
            <a:ext cx="1340432" cy="307777"/>
          </a:xfrm>
          <a:prstGeom prst="rect">
            <a:avLst/>
          </a:prstGeom>
          <a:solidFill>
            <a:schemeClr val="bg1"/>
          </a:solidFill>
          <a:ln w="9525" algn="ctr">
            <a:noFill/>
            <a:miter lim="800000"/>
            <a:headEnd/>
            <a:tailEnd/>
          </a:ln>
          <a:effectLst/>
        </p:spPr>
        <p:txBody>
          <a:bodyPr wrap="none">
            <a:spAutoFit/>
          </a:bodyPr>
          <a:lstStyle/>
          <a:p>
            <a:pPr algn="ctr"/>
            <a:r>
              <a:rPr lang="el-GR" sz="1400" b="1" dirty="0">
                <a:solidFill>
                  <a:srgbClr val="000000"/>
                </a:solidFill>
                <a:latin typeface="Arial" panose="020B0604020202020204" pitchFamily="34" charset="0"/>
                <a:cs typeface="Arial" panose="020B0604020202020204" pitchFamily="34" charset="0"/>
              </a:rPr>
              <a:t>Δ</a:t>
            </a:r>
            <a:r>
              <a:rPr lang="en-US" sz="1400" b="1" dirty="0">
                <a:solidFill>
                  <a:srgbClr val="000000"/>
                </a:solidFill>
                <a:latin typeface="Arial" panose="020B0604020202020204" pitchFamily="34" charset="0"/>
                <a:cs typeface="Arial" panose="020B0604020202020204" pitchFamily="34" charset="0"/>
              </a:rPr>
              <a:t> </a:t>
            </a:r>
            <a:r>
              <a:rPr lang="en-US" sz="1400" b="1" dirty="0" smtClean="0">
                <a:solidFill>
                  <a:srgbClr val="000000"/>
                </a:solidFill>
                <a:latin typeface="Arial" panose="020B0604020202020204" pitchFamily="34" charset="0"/>
                <a:cs typeface="Arial" panose="020B0604020202020204" pitchFamily="34" charset="0"/>
              </a:rPr>
              <a:t>SET (msec)</a:t>
            </a:r>
            <a:endParaRPr lang="en-US" sz="1400" b="1" dirty="0">
              <a:solidFill>
                <a:srgbClr val="000000"/>
              </a:solidFill>
              <a:latin typeface="Arial" panose="020B0604020202020204" pitchFamily="34" charset="0"/>
              <a:cs typeface="Arial" panose="020B0604020202020204" pitchFamily="34" charset="0"/>
            </a:endParaRPr>
          </a:p>
        </p:txBody>
      </p:sp>
      <p:sp>
        <p:nvSpPr>
          <p:cNvPr id="15" name="Rectangle 3"/>
          <p:cNvSpPr>
            <a:spLocks noChangeArrowheads="1"/>
          </p:cNvSpPr>
          <p:nvPr/>
        </p:nvSpPr>
        <p:spPr bwMode="auto">
          <a:xfrm>
            <a:off x="116629" y="5741908"/>
            <a:ext cx="4572586" cy="1077218"/>
          </a:xfrm>
          <a:prstGeom prst="rect">
            <a:avLst/>
          </a:prstGeom>
          <a:noFill/>
          <a:ln w="9525" algn="ctr">
            <a:noFill/>
            <a:miter lim="800000"/>
            <a:headEnd/>
            <a:tailEnd/>
          </a:ln>
          <a:effectLst/>
        </p:spPr>
        <p:txBody>
          <a:bodyPr wrap="none">
            <a:spAutoFit/>
          </a:bodyPr>
          <a:lstStyle/>
          <a:p>
            <a:r>
              <a:rPr lang="en-US" sz="1600" dirty="0" smtClean="0">
                <a:latin typeface="Arial" panose="020B0604020202020204" pitchFamily="34" charset="0"/>
                <a:cs typeface="Arial" panose="020B0604020202020204" pitchFamily="34" charset="0"/>
              </a:rPr>
              <a:t>1. Teerlink JR, </a:t>
            </a:r>
            <a:r>
              <a:rPr lang="en-US" sz="1600" i="1" dirty="0" smtClean="0">
                <a:latin typeface="Arial" panose="020B0604020202020204" pitchFamily="34" charset="0"/>
                <a:cs typeface="Arial" panose="020B0604020202020204" pitchFamily="34" charset="0"/>
              </a:rPr>
              <a:t>et al. Lancet </a:t>
            </a:r>
            <a:r>
              <a:rPr lang="en-US" sz="1600" dirty="0" smtClean="0">
                <a:latin typeface="Arial" panose="020B0604020202020204" pitchFamily="34" charset="0"/>
                <a:cs typeface="Arial" panose="020B0604020202020204" pitchFamily="34" charset="0"/>
              </a:rPr>
              <a:t>2011; 378: 667–75.</a:t>
            </a:r>
          </a:p>
          <a:p>
            <a:r>
              <a:rPr lang="en-US" sz="1600" dirty="0" smtClean="0">
                <a:latin typeface="Arial" panose="020B0604020202020204" pitchFamily="34" charset="0"/>
                <a:cs typeface="Arial" panose="020B0604020202020204" pitchFamily="34" charset="0"/>
              </a:rPr>
              <a:t>2. Cleland </a:t>
            </a:r>
            <a:r>
              <a:rPr lang="en-US" sz="1600" dirty="0">
                <a:latin typeface="Arial" panose="020B0604020202020204" pitchFamily="34" charset="0"/>
                <a:cs typeface="Arial" panose="020B0604020202020204" pitchFamily="34" charset="0"/>
              </a:rPr>
              <a:t>JGF, </a:t>
            </a:r>
            <a:r>
              <a:rPr lang="en-US" sz="1600" i="1" dirty="0">
                <a:latin typeface="Arial" panose="020B0604020202020204" pitchFamily="34" charset="0"/>
                <a:cs typeface="Arial" panose="020B0604020202020204" pitchFamily="34" charset="0"/>
              </a:rPr>
              <a:t>et al. Lancet </a:t>
            </a:r>
            <a:r>
              <a:rPr lang="en-US" sz="1600" dirty="0">
                <a:latin typeface="Arial" panose="020B0604020202020204" pitchFamily="34" charset="0"/>
                <a:cs typeface="Arial" panose="020B0604020202020204" pitchFamily="34" charset="0"/>
              </a:rPr>
              <a:t>2011; 378: 676–83</a:t>
            </a:r>
            <a:r>
              <a:rPr lang="en-US" sz="1600" dirty="0" smtClean="0">
                <a:latin typeface="Arial" panose="020B0604020202020204" pitchFamily="34" charset="0"/>
                <a:cs typeface="Arial" panose="020B0604020202020204" pitchFamily="34" charset="0"/>
              </a:rPr>
              <a:t>.</a:t>
            </a:r>
          </a:p>
          <a:p>
            <a:endParaRPr lang="en-US" sz="1600" dirty="0" smtClean="0">
              <a:latin typeface="Arial" panose="020B0604020202020204" pitchFamily="34" charset="0"/>
              <a:cs typeface="Arial" panose="020B0604020202020204" pitchFamily="34" charset="0"/>
            </a:endParaRPr>
          </a:p>
          <a:p>
            <a:r>
              <a:rPr lang="en-US" sz="1600" dirty="0" smtClean="0">
                <a:latin typeface="Arial" panose="020B0604020202020204" pitchFamily="34" charset="0"/>
                <a:cs typeface="Arial" panose="020B0604020202020204" pitchFamily="34" charset="0"/>
              </a:rPr>
              <a:t>SEM, standard error of the mean</a:t>
            </a:r>
            <a:endParaRPr lang="en-US" sz="1600" dirty="0">
              <a:latin typeface="Arial" panose="020B0604020202020204" pitchFamily="34" charset="0"/>
              <a:cs typeface="Arial" panose="020B0604020202020204" pitchFamily="34" charset="0"/>
            </a:endParaRPr>
          </a:p>
        </p:txBody>
      </p:sp>
      <p:graphicFrame>
        <p:nvGraphicFramePr>
          <p:cNvPr id="14" name="Object 14"/>
          <p:cNvGraphicFramePr>
            <a:graphicFrameLocks noChangeAspect="1"/>
          </p:cNvGraphicFramePr>
          <p:nvPr>
            <p:extLst>
              <p:ext uri="{D42A27DB-BD31-4B8C-83A1-F6EECF244321}">
                <p14:modId xmlns:p14="http://schemas.microsoft.com/office/powerpoint/2010/main" val="2401918102"/>
              </p:ext>
            </p:extLst>
          </p:nvPr>
        </p:nvGraphicFramePr>
        <p:xfrm>
          <a:off x="4826839" y="1351652"/>
          <a:ext cx="2806700" cy="5200650"/>
        </p:xfrm>
        <a:graphic>
          <a:graphicData uri="http://schemas.openxmlformats.org/presentationml/2006/ole">
            <mc:AlternateContent xmlns:mc="http://schemas.openxmlformats.org/markup-compatibility/2006">
              <mc:Choice xmlns:v="urn:schemas-microsoft-com:vml" Requires="v">
                <p:oleObj spid="_x0000_s7469" name="Prism 6" r:id="rId7" imgW="3921158" imgH="7265027" progId="">
                  <p:embed/>
                </p:oleObj>
              </mc:Choice>
              <mc:Fallback>
                <p:oleObj name="Prism 6" r:id="rId7" imgW="3921158" imgH="7265027" progId="">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26839" y="1351652"/>
                        <a:ext cx="2806700" cy="5200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7" dir="2700000" algn="ctr" rotWithShape="0">
                                <a:schemeClr val="bg2">
                                  <a:alpha val="74997"/>
                                </a:schemeClr>
                              </a:outerShdw>
                            </a:effectLst>
                          </a14:hiddenEffects>
                        </a:ext>
                      </a:extLst>
                    </p:spPr>
                  </p:pic>
                </p:oleObj>
              </mc:Fallback>
            </mc:AlternateContent>
          </a:graphicData>
        </a:graphic>
      </p:graphicFrame>
      <p:sp>
        <p:nvSpPr>
          <p:cNvPr id="3" name="TextBox 2"/>
          <p:cNvSpPr txBox="1"/>
          <p:nvPr/>
        </p:nvSpPr>
        <p:spPr>
          <a:xfrm>
            <a:off x="345689" y="1716465"/>
            <a:ext cx="4227985" cy="338554"/>
          </a:xfrm>
          <a:prstGeom prst="rect">
            <a:avLst/>
          </a:prstGeom>
          <a:solidFill>
            <a:schemeClr val="bg1"/>
          </a:solid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Healthy Volunteers vs. Stable HF Patients</a:t>
            </a:r>
            <a:endParaRPr lang="en-US" sz="1600" b="1" dirty="0">
              <a:latin typeface="Arial" panose="020B0604020202020204" pitchFamily="34" charset="0"/>
              <a:cs typeface="Arial" panose="020B0604020202020204" pitchFamily="34" charset="0"/>
            </a:endParaRPr>
          </a:p>
        </p:txBody>
      </p:sp>
      <p:sp>
        <p:nvSpPr>
          <p:cNvPr id="16" name="Rectangle 3"/>
          <p:cNvSpPr>
            <a:spLocks noChangeArrowheads="1"/>
          </p:cNvSpPr>
          <p:nvPr/>
        </p:nvSpPr>
        <p:spPr bwMode="auto">
          <a:xfrm>
            <a:off x="5164711" y="1229060"/>
            <a:ext cx="2027286" cy="338554"/>
          </a:xfrm>
          <a:prstGeom prst="rect">
            <a:avLst/>
          </a:prstGeom>
          <a:noFill/>
          <a:ln w="9525" algn="ctr">
            <a:noFill/>
            <a:miter lim="800000"/>
            <a:headEnd/>
            <a:tailEnd/>
          </a:ln>
          <a:effectLst/>
        </p:spPr>
        <p:txBody>
          <a:bodyPr wrap="none">
            <a:spAutoFit/>
          </a:bodyPr>
          <a:lstStyle/>
          <a:p>
            <a:r>
              <a:rPr lang="en-US" sz="1600" b="1" dirty="0" smtClean="0">
                <a:latin typeface="Arial" panose="020B0604020202020204" pitchFamily="34" charset="0"/>
                <a:cs typeface="Arial" panose="020B0604020202020204" pitchFamily="34" charset="0"/>
              </a:rPr>
              <a:t>Healthy Volunteers</a:t>
            </a:r>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35710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txBox="1">
            <a:spLocks noGrp="1"/>
          </p:cNvSpPr>
          <p:nvPr>
            <p:ph type="title"/>
          </p:nvPr>
        </p:nvSpPr>
        <p:spPr>
          <a:xfrm>
            <a:off x="1" y="144951"/>
            <a:ext cx="9144000" cy="1484313"/>
          </a:xfrm>
          <a:prstGeom prst="rect">
            <a:avLst/>
          </a:prstGeom>
        </p:spPr>
        <p:txBody>
          <a:bodyPr vert="horz" lIns="91440" tIns="45720" rIns="91440" bIns="45720" rtlCol="0" anchor="ctr">
            <a:noAutofit/>
          </a:bodyPr>
          <a:lstStyle>
            <a:lvl1pPr algn="ctr" defTabSz="457200" rtl="0" eaLnBrk="1" latinLnBrk="0" hangingPunct="1">
              <a:lnSpc>
                <a:spcPct val="90000"/>
              </a:lnSpc>
              <a:spcBef>
                <a:spcPts val="0"/>
              </a:spcBef>
              <a:spcAft>
                <a:spcPts val="0"/>
              </a:spcAft>
              <a:buNone/>
              <a:defRPr sz="3200" kern="1200">
                <a:solidFill>
                  <a:schemeClr val="tx1"/>
                </a:solidFill>
                <a:latin typeface="+mj-lt"/>
                <a:ea typeface="+mj-ea"/>
                <a:cs typeface="+mj-cs"/>
              </a:defRPr>
            </a:lvl1pPr>
          </a:lstStyle>
          <a:p>
            <a:r>
              <a:rPr lang="en-US" sz="3600" b="1" dirty="0" smtClean="0">
                <a:latin typeface="Arial" panose="020B0604020202020204" pitchFamily="34" charset="0"/>
                <a:cs typeface="Arial" panose="020B0604020202020204" pitchFamily="34" charset="0"/>
              </a:rPr>
              <a:t>COSMIC-HF</a:t>
            </a:r>
            <a:r>
              <a:rPr lang="en-US" sz="3600" dirty="0" smtClean="0">
                <a:solidFill>
                  <a:srgbClr val="551459"/>
                </a:solidFill>
                <a:latin typeface="Arial" panose="020B0604020202020204" pitchFamily="34" charset="0"/>
                <a:cs typeface="Arial" panose="020B0604020202020204" pitchFamily="34" charset="0"/>
              </a:rPr>
              <a:t/>
            </a:r>
            <a:br>
              <a:rPr lang="en-US" sz="3600" dirty="0" smtClean="0">
                <a:solidFill>
                  <a:srgbClr val="551459"/>
                </a:solidFill>
                <a:latin typeface="Arial" panose="020B0604020202020204" pitchFamily="34" charset="0"/>
                <a:cs typeface="Arial" panose="020B0604020202020204" pitchFamily="34" charset="0"/>
              </a:rPr>
            </a:br>
            <a:r>
              <a:rPr lang="en-US" sz="2800" b="1" u="sng" dirty="0">
                <a:latin typeface="Arial" panose="020B0604020202020204" pitchFamily="34" charset="0"/>
                <a:cs typeface="Arial" panose="020B0604020202020204" pitchFamily="34" charset="0"/>
              </a:rPr>
              <a:t>C</a:t>
            </a:r>
            <a:r>
              <a:rPr lang="en-US" sz="2800" dirty="0">
                <a:latin typeface="Arial" panose="020B0604020202020204" pitchFamily="34" charset="0"/>
                <a:cs typeface="Arial" panose="020B0604020202020204" pitchFamily="34" charset="0"/>
              </a:rPr>
              <a:t>hronic </a:t>
            </a:r>
            <a:r>
              <a:rPr lang="en-US" sz="2800" b="1" u="sng" dirty="0">
                <a:latin typeface="Arial" panose="020B0604020202020204" pitchFamily="34" charset="0"/>
                <a:cs typeface="Arial" panose="020B0604020202020204" pitchFamily="34" charset="0"/>
              </a:rPr>
              <a:t>O</a:t>
            </a:r>
            <a:r>
              <a:rPr lang="en-US" sz="2800" dirty="0">
                <a:latin typeface="Arial" panose="020B0604020202020204" pitchFamily="34" charset="0"/>
                <a:cs typeface="Arial" panose="020B0604020202020204" pitchFamily="34" charset="0"/>
              </a:rPr>
              <a:t>ral </a:t>
            </a:r>
            <a:r>
              <a:rPr lang="en-US" sz="2800" b="1" u="sng" dirty="0">
                <a:latin typeface="Arial" panose="020B0604020202020204" pitchFamily="34" charset="0"/>
                <a:cs typeface="Arial" panose="020B0604020202020204" pitchFamily="34" charset="0"/>
              </a:rPr>
              <a:t>S</a:t>
            </a:r>
            <a:r>
              <a:rPr lang="en-US" sz="2800" dirty="0">
                <a:latin typeface="Arial" panose="020B0604020202020204" pitchFamily="34" charset="0"/>
                <a:cs typeface="Arial" panose="020B0604020202020204" pitchFamily="34" charset="0"/>
              </a:rPr>
              <a:t>tudy of </a:t>
            </a:r>
            <a:r>
              <a:rPr lang="en-US" sz="2800" b="1" u="sng" dirty="0">
                <a:latin typeface="Arial" panose="020B0604020202020204" pitchFamily="34" charset="0"/>
                <a:cs typeface="Arial" panose="020B0604020202020204" pitchFamily="34" charset="0"/>
              </a:rPr>
              <a:t>M</a:t>
            </a:r>
            <a:r>
              <a:rPr lang="en-US" sz="2800" dirty="0">
                <a:latin typeface="Arial" panose="020B0604020202020204" pitchFamily="34" charset="0"/>
                <a:cs typeface="Arial" panose="020B0604020202020204" pitchFamily="34" charset="0"/>
              </a:rPr>
              <a:t>yosin Activation to </a:t>
            </a:r>
            <a:r>
              <a:rPr lang="en-US" sz="2800" b="1" u="sng" dirty="0">
                <a:latin typeface="Arial" panose="020B0604020202020204" pitchFamily="34" charset="0"/>
                <a:cs typeface="Arial" panose="020B0604020202020204" pitchFamily="34" charset="0"/>
              </a:rPr>
              <a:t>I</a:t>
            </a:r>
            <a:r>
              <a:rPr lang="en-US" sz="2800" dirty="0">
                <a:latin typeface="Arial" panose="020B0604020202020204" pitchFamily="34" charset="0"/>
                <a:cs typeface="Arial" panose="020B0604020202020204" pitchFamily="34" charset="0"/>
              </a:rPr>
              <a:t>ncrease </a:t>
            </a:r>
            <a:r>
              <a:rPr lang="en-US" sz="2800" b="1" u="sng" dirty="0">
                <a:latin typeface="Arial" panose="020B0604020202020204" pitchFamily="34" charset="0"/>
                <a:cs typeface="Arial" panose="020B0604020202020204" pitchFamily="34" charset="0"/>
              </a:rPr>
              <a:t>C</a:t>
            </a:r>
            <a:r>
              <a:rPr lang="en-US" sz="2800" dirty="0">
                <a:latin typeface="Arial" panose="020B0604020202020204" pitchFamily="34" charset="0"/>
                <a:cs typeface="Arial" panose="020B0604020202020204" pitchFamily="34" charset="0"/>
              </a:rPr>
              <a:t>ontractility in </a:t>
            </a:r>
            <a:r>
              <a:rPr lang="en-US" sz="2800" b="1" u="sng" dirty="0">
                <a:latin typeface="Arial" panose="020B0604020202020204" pitchFamily="34" charset="0"/>
                <a:cs typeface="Arial" panose="020B0604020202020204" pitchFamily="34" charset="0"/>
              </a:rPr>
              <a:t>H</a:t>
            </a:r>
            <a:r>
              <a:rPr lang="en-US" sz="2800" dirty="0">
                <a:latin typeface="Arial" panose="020B0604020202020204" pitchFamily="34" charset="0"/>
                <a:cs typeface="Arial" panose="020B0604020202020204" pitchFamily="34" charset="0"/>
              </a:rPr>
              <a:t>eart </a:t>
            </a:r>
            <a:r>
              <a:rPr lang="en-US" sz="2800" b="1" u="sng" dirty="0">
                <a:latin typeface="Arial" panose="020B0604020202020204" pitchFamily="34" charset="0"/>
                <a:cs typeface="Arial" panose="020B0604020202020204" pitchFamily="34" charset="0"/>
              </a:rPr>
              <a:t>F</a:t>
            </a:r>
            <a:r>
              <a:rPr lang="en-US" sz="2800" dirty="0">
                <a:latin typeface="Arial" panose="020B0604020202020204" pitchFamily="34" charset="0"/>
                <a:cs typeface="Arial" panose="020B0604020202020204" pitchFamily="34" charset="0"/>
              </a:rPr>
              <a:t>ailure</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116965" y="1781243"/>
            <a:ext cx="8722236" cy="4393002"/>
          </a:xfrm>
        </p:spPr>
        <p:txBody>
          <a:bodyPr>
            <a:noAutofit/>
          </a:bodyPr>
          <a:lstStyle/>
          <a:p>
            <a:pPr>
              <a:spcBef>
                <a:spcPts val="600"/>
              </a:spcBef>
              <a:buClr>
                <a:srgbClr val="7030A0"/>
              </a:buClr>
            </a:pPr>
            <a:r>
              <a:rPr lang="en-US" sz="2000" b="1" dirty="0" smtClean="0">
                <a:latin typeface="Arial" panose="020B0604020202020204" pitchFamily="34" charset="0"/>
                <a:cs typeface="Arial" panose="020B0604020202020204" pitchFamily="34" charset="0"/>
              </a:rPr>
              <a:t>Primary Objectives</a:t>
            </a:r>
          </a:p>
          <a:p>
            <a:pPr lvl="1">
              <a:spcBef>
                <a:spcPts val="600"/>
              </a:spcBef>
              <a:buClr>
                <a:srgbClr val="7030A0"/>
              </a:buClr>
            </a:pPr>
            <a:r>
              <a:rPr lang="en-US" sz="2000" dirty="0" smtClean="0">
                <a:latin typeface="Arial" panose="020B0604020202020204" pitchFamily="34" charset="0"/>
                <a:cs typeface="Arial" panose="020B0604020202020204" pitchFamily="34" charset="0"/>
              </a:rPr>
              <a:t>To </a:t>
            </a:r>
            <a:r>
              <a:rPr lang="en-US" sz="2000" dirty="0">
                <a:latin typeface="Arial" panose="020B0604020202020204" pitchFamily="34" charset="0"/>
                <a:cs typeface="Arial" panose="020B0604020202020204" pitchFamily="34" charset="0"/>
              </a:rPr>
              <a:t>select an oral modified release </a:t>
            </a:r>
            <a:r>
              <a:rPr lang="en-US" sz="2000" dirty="0" smtClean="0">
                <a:latin typeface="Arial" panose="020B0604020202020204" pitchFamily="34" charset="0"/>
                <a:cs typeface="Arial" panose="020B0604020202020204" pitchFamily="34" charset="0"/>
              </a:rPr>
              <a:t>formulation </a:t>
            </a:r>
            <a:r>
              <a:rPr lang="en-US" sz="2000" dirty="0">
                <a:latin typeface="Arial" panose="020B0604020202020204" pitchFamily="34" charset="0"/>
                <a:cs typeface="Arial" panose="020B0604020202020204" pitchFamily="34" charset="0"/>
              </a:rPr>
              <a:t>and dose </a:t>
            </a:r>
            <a:r>
              <a:rPr lang="en-US" sz="2000" dirty="0" smtClean="0">
                <a:latin typeface="Arial" panose="020B0604020202020204" pitchFamily="34" charset="0"/>
                <a:cs typeface="Arial" panose="020B0604020202020204" pitchFamily="34" charset="0"/>
              </a:rPr>
              <a:t>for </a:t>
            </a:r>
            <a:r>
              <a:rPr lang="en-US" sz="2000" dirty="0">
                <a:latin typeface="Arial" panose="020B0604020202020204" pitchFamily="34" charset="0"/>
                <a:cs typeface="Arial" panose="020B0604020202020204" pitchFamily="34" charset="0"/>
              </a:rPr>
              <a:t>chronic </a:t>
            </a:r>
            <a:r>
              <a:rPr lang="en-US" sz="2000" dirty="0" smtClean="0">
                <a:latin typeface="Arial" panose="020B0604020202020204" pitchFamily="34" charset="0"/>
                <a:cs typeface="Arial" panose="020B0604020202020204" pitchFamily="34" charset="0"/>
              </a:rPr>
              <a:t>twice daily </a:t>
            </a:r>
            <a:r>
              <a:rPr lang="en-US" sz="2000" dirty="0">
                <a:latin typeface="Arial" panose="020B0604020202020204" pitchFamily="34" charset="0"/>
                <a:cs typeface="Arial" panose="020B0604020202020204" pitchFamily="34" charset="0"/>
              </a:rPr>
              <a:t>(BID) dosing in </a:t>
            </a:r>
            <a:r>
              <a:rPr lang="en-US" sz="2000" dirty="0" smtClean="0">
                <a:latin typeface="Arial" panose="020B0604020202020204" pitchFamily="34" charset="0"/>
                <a:cs typeface="Arial" panose="020B0604020202020204" pitchFamily="34" charset="0"/>
              </a:rPr>
              <a:t>patients with HFrEF (Escalation Phase)</a:t>
            </a:r>
          </a:p>
          <a:p>
            <a:pPr lvl="1">
              <a:spcBef>
                <a:spcPts val="600"/>
              </a:spcBef>
              <a:buClr>
                <a:srgbClr val="7030A0"/>
              </a:buClr>
            </a:pPr>
            <a:r>
              <a:rPr lang="en-US" sz="2000" dirty="0" smtClean="0">
                <a:latin typeface="Arial" panose="020B0604020202020204" pitchFamily="34" charset="0"/>
                <a:cs typeface="Arial" panose="020B0604020202020204" pitchFamily="34" charset="0"/>
              </a:rPr>
              <a:t>To </a:t>
            </a:r>
            <a:r>
              <a:rPr lang="en-US" sz="2000" dirty="0">
                <a:latin typeface="Arial" panose="020B0604020202020204" pitchFamily="34" charset="0"/>
                <a:cs typeface="Arial" panose="020B0604020202020204" pitchFamily="34" charset="0"/>
              </a:rPr>
              <a:t>characterize </a:t>
            </a:r>
            <a:r>
              <a:rPr lang="en-US" sz="2000" dirty="0" smtClean="0">
                <a:latin typeface="Arial" panose="020B0604020202020204" pitchFamily="34" charset="0"/>
                <a:cs typeface="Arial" panose="020B0604020202020204" pitchFamily="34" charset="0"/>
              </a:rPr>
              <a:t>pharmacokinetics </a:t>
            </a:r>
            <a:r>
              <a:rPr lang="en-US" sz="2000" dirty="0">
                <a:latin typeface="Arial" panose="020B0604020202020204" pitchFamily="34" charset="0"/>
                <a:cs typeface="Arial" panose="020B0604020202020204" pitchFamily="34" charset="0"/>
              </a:rPr>
              <a:t>(PK) over 20 weeks of </a:t>
            </a:r>
            <a:r>
              <a:rPr lang="en-US" sz="2000" dirty="0" smtClean="0">
                <a:latin typeface="Arial" panose="020B0604020202020204" pitchFamily="34" charset="0"/>
                <a:cs typeface="Arial" panose="020B0604020202020204" pitchFamily="34" charset="0"/>
              </a:rPr>
              <a:t>treatment (Expansion Phase)</a:t>
            </a:r>
          </a:p>
          <a:p>
            <a:pPr>
              <a:spcBef>
                <a:spcPts val="600"/>
              </a:spcBef>
              <a:buClr>
                <a:srgbClr val="7030A0"/>
              </a:buClr>
            </a:pPr>
            <a:r>
              <a:rPr lang="en-US" sz="2000" b="1" dirty="0" smtClean="0">
                <a:latin typeface="Arial" panose="020B0604020202020204" pitchFamily="34" charset="0"/>
                <a:cs typeface="Arial" panose="020B0604020202020204" pitchFamily="34" charset="0"/>
              </a:rPr>
              <a:t>Secondary Objectives</a:t>
            </a:r>
          </a:p>
          <a:p>
            <a:pPr lvl="1">
              <a:spcBef>
                <a:spcPts val="600"/>
              </a:spcBef>
              <a:buClr>
                <a:srgbClr val="7030A0"/>
              </a:buClr>
            </a:pPr>
            <a:r>
              <a:rPr lang="en-US" sz="2000" dirty="0">
                <a:latin typeface="Arial" panose="020B0604020202020204" pitchFamily="34" charset="0"/>
                <a:cs typeface="Arial" panose="020B0604020202020204" pitchFamily="34" charset="0"/>
              </a:rPr>
              <a:t>To evaluate the safety and tolerability of </a:t>
            </a:r>
            <a:r>
              <a:rPr lang="en-US" sz="2000" dirty="0" smtClean="0">
                <a:latin typeface="Arial" panose="020B0604020202020204" pitchFamily="34" charset="0"/>
                <a:cs typeface="Arial" panose="020B0604020202020204" pitchFamily="34" charset="0"/>
              </a:rPr>
              <a:t>the oral formulation</a:t>
            </a:r>
          </a:p>
          <a:p>
            <a:pPr lvl="1">
              <a:spcBef>
                <a:spcPts val="600"/>
              </a:spcBef>
              <a:buClr>
                <a:srgbClr val="7030A0"/>
              </a:buClr>
            </a:pPr>
            <a:r>
              <a:rPr lang="en-US" sz="2000" dirty="0" smtClean="0">
                <a:latin typeface="Arial" panose="020B0604020202020204" pitchFamily="34" charset="0"/>
                <a:cs typeface="Arial" panose="020B0604020202020204" pitchFamily="34" charset="0"/>
              </a:rPr>
              <a:t>To </a:t>
            </a:r>
            <a:r>
              <a:rPr lang="en-US" sz="2000" dirty="0">
                <a:latin typeface="Arial" panose="020B0604020202020204" pitchFamily="34" charset="0"/>
                <a:cs typeface="Arial" panose="020B0604020202020204" pitchFamily="34" charset="0"/>
              </a:rPr>
              <a:t>measure changes in </a:t>
            </a:r>
            <a:r>
              <a:rPr lang="en-US" sz="2000" dirty="0" smtClean="0">
                <a:latin typeface="Arial" panose="020B0604020202020204" pitchFamily="34" charset="0"/>
                <a:cs typeface="Arial" panose="020B0604020202020204" pitchFamily="34" charset="0"/>
              </a:rPr>
              <a:t>SET, </a:t>
            </a:r>
            <a:r>
              <a:rPr lang="en-US" sz="2000" dirty="0">
                <a:latin typeface="Arial" panose="020B0604020202020204" pitchFamily="34" charset="0"/>
                <a:cs typeface="Arial" panose="020B0604020202020204" pitchFamily="34" charset="0"/>
              </a:rPr>
              <a:t>stroke volume, left </a:t>
            </a:r>
            <a:r>
              <a:rPr lang="en-US" sz="2000" dirty="0" smtClean="0">
                <a:latin typeface="Arial" panose="020B0604020202020204" pitchFamily="34" charset="0"/>
                <a:cs typeface="Arial" panose="020B0604020202020204" pitchFamily="34" charset="0"/>
              </a:rPr>
              <a:t>ventricular end-systolic </a:t>
            </a:r>
            <a:r>
              <a:rPr lang="en-US" sz="2000" dirty="0">
                <a:latin typeface="Arial" panose="020B0604020202020204" pitchFamily="34" charset="0"/>
                <a:cs typeface="Arial" panose="020B0604020202020204" pitchFamily="34" charset="0"/>
              </a:rPr>
              <a:t>diameter (LVESD), left ventricular end-diastolic diameter (LVEDD), </a:t>
            </a:r>
            <a:r>
              <a:rPr lang="en-US" sz="2000" dirty="0" smtClean="0">
                <a:latin typeface="Arial" panose="020B0604020202020204" pitchFamily="34" charset="0"/>
                <a:cs typeface="Arial" panose="020B0604020202020204" pitchFamily="34" charset="0"/>
              </a:rPr>
              <a:t>and heart rate (HR) over </a:t>
            </a:r>
            <a:r>
              <a:rPr lang="en-US" sz="2000" dirty="0">
                <a:latin typeface="Arial" panose="020B0604020202020204" pitchFamily="34" charset="0"/>
                <a:cs typeface="Arial" panose="020B0604020202020204" pitchFamily="34" charset="0"/>
              </a:rPr>
              <a:t>20 weeks of oral dosing </a:t>
            </a:r>
            <a:endParaRPr lang="en-US" sz="2000" dirty="0" smtClean="0">
              <a:latin typeface="Arial" panose="020B0604020202020204" pitchFamily="34" charset="0"/>
              <a:cs typeface="Arial" panose="020B0604020202020204" pitchFamily="34" charset="0"/>
            </a:endParaRPr>
          </a:p>
          <a:p>
            <a:pPr lvl="1">
              <a:spcBef>
                <a:spcPts val="600"/>
              </a:spcBef>
              <a:buClr>
                <a:srgbClr val="7030A0"/>
              </a:buClr>
            </a:pPr>
            <a:r>
              <a:rPr lang="en-US" sz="2000" dirty="0" smtClean="0">
                <a:latin typeface="Arial" panose="020B0604020202020204" pitchFamily="34" charset="0"/>
                <a:cs typeface="Arial" panose="020B0604020202020204" pitchFamily="34" charset="0"/>
              </a:rPr>
              <a:t>To </a:t>
            </a:r>
            <a:r>
              <a:rPr lang="en-US" sz="2000" dirty="0">
                <a:latin typeface="Arial" panose="020B0604020202020204" pitchFamily="34" charset="0"/>
                <a:cs typeface="Arial" panose="020B0604020202020204" pitchFamily="34" charset="0"/>
              </a:rPr>
              <a:t>evaluate the effect over 20 weeks of oral dosing </a:t>
            </a:r>
            <a:r>
              <a:rPr lang="en-US" sz="2000" dirty="0" smtClean="0">
                <a:latin typeface="Arial" panose="020B0604020202020204" pitchFamily="34" charset="0"/>
                <a:cs typeface="Arial" panose="020B0604020202020204" pitchFamily="34" charset="0"/>
              </a:rPr>
              <a:t>on </a:t>
            </a:r>
            <a:r>
              <a:rPr lang="en-US" sz="2000" dirty="0">
                <a:latin typeface="Arial" panose="020B0604020202020204" pitchFamily="34" charset="0"/>
                <a:cs typeface="Arial" panose="020B0604020202020204" pitchFamily="34" charset="0"/>
              </a:rPr>
              <a:t>N-terminal </a:t>
            </a:r>
            <a:r>
              <a:rPr lang="en-US" sz="2000" dirty="0" smtClean="0">
                <a:latin typeface="Arial" panose="020B0604020202020204" pitchFamily="34" charset="0"/>
                <a:cs typeface="Arial" panose="020B0604020202020204" pitchFamily="34" charset="0"/>
              </a:rPr>
              <a:t>pro-B-type natriuretic </a:t>
            </a:r>
            <a:r>
              <a:rPr lang="en-US" sz="2000" dirty="0">
                <a:latin typeface="Arial" panose="020B0604020202020204" pitchFamily="34" charset="0"/>
                <a:cs typeface="Arial" panose="020B0604020202020204" pitchFamily="34" charset="0"/>
              </a:rPr>
              <a:t>peptide (</a:t>
            </a:r>
            <a:r>
              <a:rPr lang="en-US" sz="2000" dirty="0" smtClean="0">
                <a:latin typeface="Arial" panose="020B0604020202020204" pitchFamily="34" charset="0"/>
                <a:cs typeface="Arial" panose="020B0604020202020204" pitchFamily="34" charset="0"/>
              </a:rPr>
              <a:t>NT-proBNP)</a:t>
            </a:r>
          </a:p>
        </p:txBody>
      </p:sp>
      <p:pic>
        <p:nvPicPr>
          <p:cNvPr id="4" name="Picture 3"/>
          <p:cNvPicPr>
            <a:picLocks noChangeAspect="1" noChangeArrowheads="1"/>
          </p:cNvPicPr>
          <p:nvPr/>
        </p:nvPicPr>
        <p:blipFill>
          <a:blip r:embed="rId3" cstate="print"/>
          <a:srcRect/>
          <a:stretch>
            <a:fillRect/>
          </a:stretch>
        </p:blipFill>
        <p:spPr bwMode="auto">
          <a:xfrm>
            <a:off x="78001" y="64132"/>
            <a:ext cx="1484079" cy="554182"/>
          </a:xfrm>
          <a:prstGeom prst="rect">
            <a:avLst/>
          </a:prstGeom>
          <a:noFill/>
          <a:ln w="9525">
            <a:noFill/>
            <a:miter lim="800000"/>
            <a:headEnd/>
            <a:tailEnd/>
          </a:ln>
        </p:spPr>
      </p:pic>
    </p:spTree>
    <p:extLst>
      <p:ext uri="{BB962C8B-B14F-4D97-AF65-F5344CB8AC3E}">
        <p14:creationId xmlns:p14="http://schemas.microsoft.com/office/powerpoint/2010/main" val="1491966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74" name="Straight Arrow Connector 73"/>
          <p:cNvCxnSpPr/>
          <p:nvPr/>
        </p:nvCxnSpPr>
        <p:spPr>
          <a:xfrm>
            <a:off x="4934203" y="4652924"/>
            <a:ext cx="35052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465214" y="3161367"/>
            <a:ext cx="1993940" cy="518160"/>
          </a:xfrm>
          <a:prstGeom prst="rect">
            <a:avLst/>
          </a:prstGeom>
          <a:noFill/>
          <a:ln w="28575">
            <a:noFill/>
          </a:ln>
        </p:spPr>
        <p:txBody>
          <a:bodyPr wrap="square" lIns="0" tIns="0" rIns="0" bIns="0" rtlCol="0" anchor="t" anchorCtr="0">
            <a:noAutofit/>
          </a:bodyPr>
          <a:lstStyle/>
          <a:p>
            <a:pPr algn="ctr"/>
            <a:r>
              <a:rPr lang="en-US" sz="1600" b="1" u="sng" dirty="0">
                <a:solidFill>
                  <a:schemeClr val="accent1">
                    <a:lumMod val="75000"/>
                  </a:schemeClr>
                </a:solidFill>
                <a:latin typeface="Arial" panose="020B0604020202020204" pitchFamily="34" charset="0"/>
                <a:cs typeface="Arial" panose="020B0604020202020204" pitchFamily="34" charset="0"/>
              </a:rPr>
              <a:t>Cohort 1</a:t>
            </a:r>
          </a:p>
          <a:p>
            <a:pPr algn="ctr"/>
            <a:r>
              <a:rPr lang="en-US" sz="1600" dirty="0">
                <a:solidFill>
                  <a:schemeClr val="accent1">
                    <a:lumMod val="75000"/>
                  </a:schemeClr>
                </a:solidFill>
                <a:latin typeface="Arial" panose="020B0604020202020204" pitchFamily="34" charset="0"/>
                <a:cs typeface="Arial" panose="020B0604020202020204" pitchFamily="34" charset="0"/>
              </a:rPr>
              <a:t>(3 formulations)</a:t>
            </a:r>
          </a:p>
        </p:txBody>
      </p:sp>
      <p:sp>
        <p:nvSpPr>
          <p:cNvPr id="78" name="TextBox 77"/>
          <p:cNvSpPr txBox="1"/>
          <p:nvPr/>
        </p:nvSpPr>
        <p:spPr>
          <a:xfrm>
            <a:off x="2731650" y="3161367"/>
            <a:ext cx="1993940" cy="518160"/>
          </a:xfrm>
          <a:prstGeom prst="rect">
            <a:avLst/>
          </a:prstGeom>
          <a:noFill/>
          <a:ln w="28575">
            <a:noFill/>
          </a:ln>
        </p:spPr>
        <p:txBody>
          <a:bodyPr wrap="square" lIns="0" tIns="0" rIns="0" bIns="0" rtlCol="0" anchor="t" anchorCtr="0">
            <a:noAutofit/>
          </a:bodyPr>
          <a:lstStyle/>
          <a:p>
            <a:pPr algn="ctr"/>
            <a:r>
              <a:rPr lang="en-US" sz="1600" b="1" u="sng" dirty="0">
                <a:solidFill>
                  <a:schemeClr val="accent1">
                    <a:lumMod val="75000"/>
                  </a:schemeClr>
                </a:solidFill>
                <a:latin typeface="Arial" panose="020B0604020202020204" pitchFamily="34" charset="0"/>
                <a:cs typeface="Arial" panose="020B0604020202020204" pitchFamily="34" charset="0"/>
              </a:rPr>
              <a:t>Cohort 2</a:t>
            </a:r>
          </a:p>
          <a:p>
            <a:pPr algn="ctr"/>
            <a:r>
              <a:rPr lang="en-US" sz="1600" dirty="0">
                <a:solidFill>
                  <a:schemeClr val="accent1">
                    <a:lumMod val="75000"/>
                  </a:schemeClr>
                </a:solidFill>
                <a:latin typeface="Arial" panose="020B0604020202020204" pitchFamily="34" charset="0"/>
                <a:cs typeface="Arial" panose="020B0604020202020204" pitchFamily="34" charset="0"/>
              </a:rPr>
              <a:t>(3 formulations)</a:t>
            </a:r>
          </a:p>
        </p:txBody>
      </p:sp>
      <p:sp>
        <p:nvSpPr>
          <p:cNvPr id="79" name="TextBox 78"/>
          <p:cNvSpPr txBox="1"/>
          <p:nvPr/>
        </p:nvSpPr>
        <p:spPr>
          <a:xfrm>
            <a:off x="2839671" y="3730904"/>
            <a:ext cx="1986915" cy="2133600"/>
          </a:xfrm>
          <a:prstGeom prst="rect">
            <a:avLst/>
          </a:prstGeom>
          <a:solidFill>
            <a:srgbClr val="D6EBFF"/>
          </a:solidFill>
          <a:ln w="28575">
            <a:noFill/>
          </a:ln>
          <a:effectLst>
            <a:outerShdw blurRad="50800" dist="50800" dir="2700000" algn="tl" rotWithShape="0">
              <a:prstClr val="black">
                <a:alpha val="40000"/>
              </a:prstClr>
            </a:outerShdw>
          </a:effectLst>
        </p:spPr>
        <p:txBody>
          <a:bodyPr wrap="square" rtlCol="0" anchor="ctr">
            <a:noAutofit/>
          </a:bodyPr>
          <a:lstStyle/>
          <a:p>
            <a:pPr algn="ctr"/>
            <a:endParaRPr lang="en-US" sz="1400" dirty="0">
              <a:solidFill>
                <a:srgbClr val="000000"/>
              </a:solidFill>
              <a:latin typeface="Arial" panose="020B0604020202020204" pitchFamily="34" charset="0"/>
              <a:cs typeface="Arial" panose="020B0604020202020204" pitchFamily="34" charset="0"/>
            </a:endParaRPr>
          </a:p>
        </p:txBody>
      </p:sp>
      <p:sp>
        <p:nvSpPr>
          <p:cNvPr id="80" name="TextBox 79"/>
          <p:cNvSpPr txBox="1"/>
          <p:nvPr/>
        </p:nvSpPr>
        <p:spPr>
          <a:xfrm>
            <a:off x="6306939" y="3161367"/>
            <a:ext cx="1896536" cy="518160"/>
          </a:xfrm>
          <a:prstGeom prst="rect">
            <a:avLst/>
          </a:prstGeom>
          <a:noFill/>
          <a:ln w="28575">
            <a:noFill/>
          </a:ln>
        </p:spPr>
        <p:txBody>
          <a:bodyPr wrap="square" lIns="0" tIns="0" rIns="0" bIns="0" rtlCol="0" anchor="t" anchorCtr="0">
            <a:noAutofit/>
          </a:bodyPr>
          <a:lstStyle/>
          <a:p>
            <a:pPr algn="ctr"/>
            <a:r>
              <a:rPr lang="en-US" sz="1600" b="1" u="sng" dirty="0">
                <a:solidFill>
                  <a:schemeClr val="accent1">
                    <a:lumMod val="75000"/>
                  </a:schemeClr>
                </a:solidFill>
                <a:latin typeface="Arial" panose="020B0604020202020204" pitchFamily="34" charset="0"/>
                <a:cs typeface="Arial" panose="020B0604020202020204" pitchFamily="34" charset="0"/>
              </a:rPr>
              <a:t>Expansion Cohort</a:t>
            </a:r>
          </a:p>
          <a:p>
            <a:pPr algn="ctr"/>
            <a:r>
              <a:rPr lang="en-US" sz="1600" dirty="0">
                <a:solidFill>
                  <a:schemeClr val="accent1">
                    <a:lumMod val="75000"/>
                  </a:schemeClr>
                </a:solidFill>
                <a:latin typeface="Arial" panose="020B0604020202020204" pitchFamily="34" charset="0"/>
                <a:cs typeface="Arial" panose="020B0604020202020204" pitchFamily="34" charset="0"/>
              </a:rPr>
              <a:t>(1 formulation)</a:t>
            </a:r>
          </a:p>
        </p:txBody>
      </p:sp>
      <p:sp>
        <p:nvSpPr>
          <p:cNvPr id="81" name="TextBox 80"/>
          <p:cNvSpPr txBox="1"/>
          <p:nvPr/>
        </p:nvSpPr>
        <p:spPr>
          <a:xfrm>
            <a:off x="5400927" y="3694767"/>
            <a:ext cx="3571875" cy="2133600"/>
          </a:xfrm>
          <a:prstGeom prst="rect">
            <a:avLst/>
          </a:prstGeom>
          <a:solidFill>
            <a:srgbClr val="D6EBFF"/>
          </a:solidFill>
          <a:ln w="28575">
            <a:noFill/>
          </a:ln>
          <a:effectLst>
            <a:outerShdw blurRad="50800" dist="50800" dir="2700000" algn="tl" rotWithShape="0">
              <a:prstClr val="black">
                <a:alpha val="40000"/>
              </a:prstClr>
            </a:outerShdw>
          </a:effectLst>
        </p:spPr>
        <p:txBody>
          <a:bodyPr wrap="square" rtlCol="0" anchor="ctr">
            <a:noAutofit/>
          </a:bodyPr>
          <a:lstStyle/>
          <a:p>
            <a:pPr algn="ctr"/>
            <a:endParaRPr lang="en-US" sz="1400" dirty="0">
              <a:solidFill>
                <a:srgbClr val="000000"/>
              </a:solidFill>
              <a:latin typeface="Arial" panose="020B0604020202020204" pitchFamily="34" charset="0"/>
              <a:cs typeface="Arial" panose="020B0604020202020204" pitchFamily="34" charset="0"/>
            </a:endParaRPr>
          </a:p>
        </p:txBody>
      </p:sp>
      <p:cxnSp>
        <p:nvCxnSpPr>
          <p:cNvPr id="82" name="Straight Arrow Connector 81"/>
          <p:cNvCxnSpPr/>
          <p:nvPr/>
        </p:nvCxnSpPr>
        <p:spPr>
          <a:xfrm>
            <a:off x="2472943" y="4652924"/>
            <a:ext cx="35052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5" name="Text Box 14"/>
          <p:cNvSpPr txBox="1">
            <a:spLocks noChangeArrowheads="1"/>
          </p:cNvSpPr>
          <p:nvPr/>
        </p:nvSpPr>
        <p:spPr bwMode="auto">
          <a:xfrm>
            <a:off x="3115896" y="5348157"/>
            <a:ext cx="1434465" cy="457200"/>
          </a:xfrm>
          <a:prstGeom prst="rect">
            <a:avLst/>
          </a:prstGeom>
          <a:solidFill>
            <a:schemeClr val="bg1">
              <a:lumMod val="50000"/>
            </a:schemeClr>
          </a:solidFill>
          <a:ln w="9525">
            <a:noFill/>
            <a:miter lim="800000"/>
            <a:headEnd/>
            <a:tailEnd/>
          </a:ln>
          <a:scene3d>
            <a:camera prst="orthographicFront"/>
            <a:lightRig rig="threePt" dir="t"/>
          </a:scene3d>
          <a:sp3d>
            <a:bevelT prst="relaxedInset"/>
          </a:sp3d>
        </p:spPr>
        <p:txBody>
          <a:bodyPr wrap="none" anchor="ctr" anchorCtr="0">
            <a:noAutofit/>
          </a:bodyPr>
          <a:lstStyle/>
          <a:p>
            <a:pPr algn="ctr"/>
            <a:r>
              <a:rPr lang="en-US" sz="1200" b="1" dirty="0">
                <a:solidFill>
                  <a:srgbClr val="000000"/>
                </a:solidFill>
                <a:latin typeface="Arial" panose="020B0604020202020204" pitchFamily="34" charset="0"/>
                <a:cs typeface="Arial" panose="020B0604020202020204" pitchFamily="34" charset="0"/>
              </a:rPr>
              <a:t>Placebo </a:t>
            </a:r>
          </a:p>
        </p:txBody>
      </p:sp>
      <p:sp>
        <p:nvSpPr>
          <p:cNvPr id="86" name="Text Box 28"/>
          <p:cNvSpPr txBox="1">
            <a:spLocks noChangeArrowheads="1"/>
          </p:cNvSpPr>
          <p:nvPr/>
        </p:nvSpPr>
        <p:spPr bwMode="auto">
          <a:xfrm>
            <a:off x="3115896" y="3806605"/>
            <a:ext cx="1434465" cy="457200"/>
          </a:xfrm>
          <a:prstGeom prst="rect">
            <a:avLst/>
          </a:prstGeom>
          <a:solidFill>
            <a:schemeClr val="accent1">
              <a:lumMod val="75000"/>
            </a:schemeClr>
          </a:solidFill>
          <a:ln w="9525">
            <a:noFill/>
            <a:miter lim="800000"/>
            <a:headEnd/>
            <a:tailEnd/>
          </a:ln>
          <a:scene3d>
            <a:camera prst="orthographicFront"/>
            <a:lightRig rig="threePt" dir="t"/>
          </a:scene3d>
          <a:sp3d>
            <a:bevelT prst="relaxedInset"/>
          </a:sp3d>
        </p:spPr>
        <p:txBody>
          <a:bodyPr wrap="none" anchor="ctr" anchorCtr="0">
            <a:noAutofit/>
          </a:bodyPr>
          <a:lstStyle/>
          <a:p>
            <a:pPr algn="ctr"/>
            <a:r>
              <a:rPr lang="en-US" sz="1200" b="1" dirty="0">
                <a:solidFill>
                  <a:srgbClr val="FFFFFF"/>
                </a:solidFill>
                <a:latin typeface="Arial" panose="020B0604020202020204" pitchFamily="34" charset="0"/>
                <a:cs typeface="Arial" panose="020B0604020202020204" pitchFamily="34" charset="0"/>
              </a:rPr>
              <a:t>Matrix-F</a:t>
            </a:r>
            <a:r>
              <a:rPr lang="en-US" sz="1200" b="1" baseline="-25000" dirty="0">
                <a:solidFill>
                  <a:srgbClr val="FFFFFF"/>
                </a:solidFill>
                <a:latin typeface="Arial" panose="020B0604020202020204" pitchFamily="34" charset="0"/>
                <a:cs typeface="Arial" panose="020B0604020202020204" pitchFamily="34" charset="0"/>
              </a:rPr>
              <a:t>1</a:t>
            </a:r>
          </a:p>
          <a:p>
            <a:pPr algn="ctr"/>
            <a:r>
              <a:rPr lang="en-US" sz="1200" b="1" dirty="0">
                <a:solidFill>
                  <a:srgbClr val="FFFFFF"/>
                </a:solidFill>
                <a:latin typeface="Arial" panose="020B0604020202020204" pitchFamily="34" charset="0"/>
                <a:cs typeface="Arial" panose="020B0604020202020204" pitchFamily="34" charset="0"/>
              </a:rPr>
              <a:t>50 mg BID</a:t>
            </a:r>
          </a:p>
        </p:txBody>
      </p:sp>
      <p:sp>
        <p:nvSpPr>
          <p:cNvPr id="87" name="Text Box 14"/>
          <p:cNvSpPr txBox="1">
            <a:spLocks noChangeArrowheads="1"/>
          </p:cNvSpPr>
          <p:nvPr/>
        </p:nvSpPr>
        <p:spPr bwMode="auto">
          <a:xfrm>
            <a:off x="5629528" y="5173410"/>
            <a:ext cx="3133724" cy="457200"/>
          </a:xfrm>
          <a:prstGeom prst="rect">
            <a:avLst/>
          </a:prstGeom>
          <a:solidFill>
            <a:schemeClr val="bg1">
              <a:lumMod val="50000"/>
            </a:schemeClr>
          </a:solidFill>
          <a:ln w="9525">
            <a:noFill/>
            <a:miter lim="800000"/>
            <a:headEnd/>
            <a:tailEnd/>
          </a:ln>
          <a:scene3d>
            <a:camera prst="orthographicFront"/>
            <a:lightRig rig="threePt" dir="t"/>
          </a:scene3d>
          <a:sp3d>
            <a:bevelT prst="relaxedInset"/>
          </a:sp3d>
        </p:spPr>
        <p:txBody>
          <a:bodyPr wrap="none" anchor="ctr" anchorCtr="0">
            <a:noAutofit/>
          </a:bodyPr>
          <a:lstStyle/>
          <a:p>
            <a:pPr algn="ctr"/>
            <a:r>
              <a:rPr lang="en-US" sz="1200" b="1" dirty="0">
                <a:solidFill>
                  <a:srgbClr val="000000"/>
                </a:solidFill>
                <a:latin typeface="Arial" panose="020B0604020202020204" pitchFamily="34" charset="0"/>
                <a:cs typeface="Arial" panose="020B0604020202020204" pitchFamily="34" charset="0"/>
              </a:rPr>
              <a:t>Placebo </a:t>
            </a:r>
          </a:p>
        </p:txBody>
      </p:sp>
      <p:sp>
        <p:nvSpPr>
          <p:cNvPr id="88" name="Text Box 28"/>
          <p:cNvSpPr txBox="1">
            <a:spLocks noChangeArrowheads="1"/>
          </p:cNvSpPr>
          <p:nvPr/>
        </p:nvSpPr>
        <p:spPr bwMode="auto">
          <a:xfrm>
            <a:off x="5629528" y="3994307"/>
            <a:ext cx="3133724" cy="457200"/>
          </a:xfrm>
          <a:prstGeom prst="rect">
            <a:avLst/>
          </a:prstGeom>
          <a:solidFill>
            <a:schemeClr val="accent1">
              <a:lumMod val="60000"/>
              <a:lumOff val="40000"/>
            </a:schemeClr>
          </a:solidFill>
          <a:ln w="9525">
            <a:noFill/>
            <a:miter lim="800000"/>
            <a:headEnd/>
            <a:tailEnd/>
          </a:ln>
          <a:scene3d>
            <a:camera prst="orthographicFront"/>
            <a:lightRig rig="threePt" dir="t"/>
          </a:scene3d>
          <a:sp3d>
            <a:bevelT prst="relaxedInset"/>
          </a:sp3d>
        </p:spPr>
        <p:txBody>
          <a:bodyPr wrap="none" anchor="ctr" anchorCtr="0">
            <a:noAutofit/>
          </a:bodyPr>
          <a:lstStyle/>
          <a:p>
            <a:pPr algn="ctr"/>
            <a:r>
              <a:rPr lang="en-US" sz="1200" b="1" dirty="0">
                <a:solidFill>
                  <a:srgbClr val="000000"/>
                </a:solidFill>
                <a:latin typeface="Arial" panose="020B0604020202020204" pitchFamily="34" charset="0"/>
                <a:cs typeface="Arial" panose="020B0604020202020204" pitchFamily="34" charset="0"/>
              </a:rPr>
              <a:t>Matrix-F</a:t>
            </a:r>
            <a:r>
              <a:rPr lang="en-US" sz="1200" b="1" baseline="-25000" dirty="0">
                <a:solidFill>
                  <a:srgbClr val="000000"/>
                </a:solidFill>
                <a:latin typeface="Arial" panose="020B0604020202020204" pitchFamily="34" charset="0"/>
                <a:cs typeface="Arial" panose="020B0604020202020204" pitchFamily="34" charset="0"/>
              </a:rPr>
              <a:t>1</a:t>
            </a:r>
          </a:p>
          <a:p>
            <a:pPr algn="ctr"/>
            <a:r>
              <a:rPr lang="en-US" sz="1200" b="1" dirty="0">
                <a:solidFill>
                  <a:srgbClr val="000000"/>
                </a:solidFill>
                <a:latin typeface="Arial" panose="020B0604020202020204" pitchFamily="34" charset="0"/>
                <a:cs typeface="Arial" panose="020B0604020202020204" pitchFamily="34" charset="0"/>
              </a:rPr>
              <a:t>25 mg BID</a:t>
            </a:r>
          </a:p>
        </p:txBody>
      </p:sp>
      <p:sp>
        <p:nvSpPr>
          <p:cNvPr id="89" name="Text Box 28"/>
          <p:cNvSpPr txBox="1">
            <a:spLocks noChangeArrowheads="1"/>
          </p:cNvSpPr>
          <p:nvPr/>
        </p:nvSpPr>
        <p:spPr bwMode="auto">
          <a:xfrm>
            <a:off x="5629528" y="4583859"/>
            <a:ext cx="3133724" cy="457200"/>
          </a:xfrm>
          <a:prstGeom prst="rect">
            <a:avLst/>
          </a:prstGeom>
          <a:solidFill>
            <a:schemeClr val="accent1">
              <a:lumMod val="75000"/>
            </a:schemeClr>
          </a:solidFill>
          <a:ln w="9525">
            <a:noFill/>
            <a:miter lim="800000"/>
            <a:headEnd/>
            <a:tailEnd/>
          </a:ln>
          <a:scene3d>
            <a:camera prst="orthographicFront"/>
            <a:lightRig rig="threePt" dir="t"/>
          </a:scene3d>
          <a:sp3d>
            <a:bevelT prst="relaxedInset"/>
          </a:sp3d>
        </p:spPr>
        <p:txBody>
          <a:bodyPr wrap="none" anchor="ctr" anchorCtr="0">
            <a:noAutofit/>
          </a:bodyPr>
          <a:lstStyle/>
          <a:p>
            <a:pPr algn="ctr"/>
            <a:r>
              <a:rPr lang="en-US" sz="1200" b="1" dirty="0">
                <a:solidFill>
                  <a:srgbClr val="FFFFFF"/>
                </a:solidFill>
                <a:latin typeface="Arial" panose="020B0604020202020204" pitchFamily="34" charset="0"/>
                <a:cs typeface="Arial" panose="020B0604020202020204" pitchFamily="34" charset="0"/>
              </a:rPr>
              <a:t>Matrix-F</a:t>
            </a:r>
            <a:r>
              <a:rPr lang="en-US" sz="1200" b="1" baseline="-25000" dirty="0">
                <a:solidFill>
                  <a:srgbClr val="FFFFFF"/>
                </a:solidFill>
                <a:latin typeface="Arial" panose="020B0604020202020204" pitchFamily="34" charset="0"/>
                <a:cs typeface="Arial" panose="020B0604020202020204" pitchFamily="34" charset="0"/>
              </a:rPr>
              <a:t>1</a:t>
            </a:r>
          </a:p>
          <a:p>
            <a:pPr algn="ctr"/>
            <a:r>
              <a:rPr lang="en-US" sz="1200" b="1" dirty="0">
                <a:solidFill>
                  <a:srgbClr val="FFFFFF"/>
                </a:solidFill>
                <a:latin typeface="Arial" panose="020B0604020202020204" pitchFamily="34" charset="0"/>
                <a:cs typeface="Arial" panose="020B0604020202020204" pitchFamily="34" charset="0"/>
              </a:rPr>
              <a:t>25 mg then 50 mg BID</a:t>
            </a:r>
          </a:p>
        </p:txBody>
      </p:sp>
      <p:sp>
        <p:nvSpPr>
          <p:cNvPr id="26" name="Text Box 28"/>
          <p:cNvSpPr txBox="1">
            <a:spLocks noChangeArrowheads="1"/>
          </p:cNvSpPr>
          <p:nvPr/>
        </p:nvSpPr>
        <p:spPr bwMode="auto">
          <a:xfrm>
            <a:off x="3115896" y="4329981"/>
            <a:ext cx="1434465" cy="457200"/>
          </a:xfrm>
          <a:prstGeom prst="rect">
            <a:avLst/>
          </a:prstGeom>
          <a:solidFill>
            <a:schemeClr val="accent1">
              <a:lumMod val="75000"/>
            </a:schemeClr>
          </a:solidFill>
          <a:ln w="9525">
            <a:noFill/>
            <a:miter lim="800000"/>
            <a:headEnd/>
            <a:tailEnd/>
          </a:ln>
          <a:scene3d>
            <a:camera prst="orthographicFront"/>
            <a:lightRig rig="threePt" dir="t"/>
          </a:scene3d>
          <a:sp3d>
            <a:bevelT prst="relaxedInset"/>
          </a:sp3d>
        </p:spPr>
        <p:txBody>
          <a:bodyPr wrap="none" anchor="ctr" anchorCtr="0">
            <a:noAutofit/>
          </a:bodyPr>
          <a:lstStyle/>
          <a:p>
            <a:pPr algn="ctr"/>
            <a:r>
              <a:rPr lang="en-US" sz="1200" b="1" dirty="0">
                <a:solidFill>
                  <a:srgbClr val="FFFFFF"/>
                </a:solidFill>
                <a:latin typeface="Arial" panose="020B0604020202020204" pitchFamily="34" charset="0"/>
                <a:cs typeface="Arial" panose="020B0604020202020204" pitchFamily="34" charset="0"/>
              </a:rPr>
              <a:t>Matrix-F</a:t>
            </a:r>
            <a:r>
              <a:rPr lang="en-US" sz="1200" b="1" baseline="-25000" dirty="0">
                <a:solidFill>
                  <a:srgbClr val="FFFFFF"/>
                </a:solidFill>
                <a:latin typeface="Arial" panose="020B0604020202020204" pitchFamily="34" charset="0"/>
                <a:cs typeface="Arial" panose="020B0604020202020204" pitchFamily="34" charset="0"/>
              </a:rPr>
              <a:t>2</a:t>
            </a:r>
          </a:p>
          <a:p>
            <a:pPr algn="ctr"/>
            <a:r>
              <a:rPr lang="en-US" sz="1200" b="1" dirty="0">
                <a:solidFill>
                  <a:srgbClr val="FFFFFF"/>
                </a:solidFill>
                <a:latin typeface="Arial" panose="020B0604020202020204" pitchFamily="34" charset="0"/>
                <a:cs typeface="Arial" panose="020B0604020202020204" pitchFamily="34" charset="0"/>
              </a:rPr>
              <a:t>50 mg BID</a:t>
            </a:r>
          </a:p>
        </p:txBody>
      </p:sp>
      <p:sp>
        <p:nvSpPr>
          <p:cNvPr id="27" name="Text Box 28"/>
          <p:cNvSpPr txBox="1">
            <a:spLocks noChangeArrowheads="1"/>
          </p:cNvSpPr>
          <p:nvPr/>
        </p:nvSpPr>
        <p:spPr bwMode="auto">
          <a:xfrm>
            <a:off x="3115896" y="4853357"/>
            <a:ext cx="1434465" cy="457200"/>
          </a:xfrm>
          <a:prstGeom prst="rect">
            <a:avLst/>
          </a:prstGeom>
          <a:solidFill>
            <a:schemeClr val="accent1">
              <a:lumMod val="75000"/>
            </a:schemeClr>
          </a:solidFill>
          <a:ln w="9525">
            <a:noFill/>
            <a:miter lim="800000"/>
            <a:headEnd/>
            <a:tailEnd/>
          </a:ln>
          <a:scene3d>
            <a:camera prst="orthographicFront"/>
            <a:lightRig rig="threePt" dir="t"/>
          </a:scene3d>
          <a:sp3d>
            <a:bevelT prst="relaxedInset"/>
          </a:sp3d>
        </p:spPr>
        <p:txBody>
          <a:bodyPr wrap="none" anchor="ctr" anchorCtr="0">
            <a:noAutofit/>
          </a:bodyPr>
          <a:lstStyle/>
          <a:p>
            <a:pPr algn="ctr"/>
            <a:r>
              <a:rPr lang="en-US" sz="1200" b="1" dirty="0">
                <a:solidFill>
                  <a:srgbClr val="FFFFFF"/>
                </a:solidFill>
                <a:latin typeface="Arial" panose="020B0604020202020204" pitchFamily="34" charset="0"/>
                <a:cs typeface="Arial" panose="020B0604020202020204" pitchFamily="34" charset="0"/>
              </a:rPr>
              <a:t>SCT-F</a:t>
            </a:r>
            <a:r>
              <a:rPr lang="en-US" sz="1200" b="1" baseline="-25000" dirty="0">
                <a:solidFill>
                  <a:srgbClr val="FFFFFF"/>
                </a:solidFill>
                <a:latin typeface="Arial" panose="020B0604020202020204" pitchFamily="34" charset="0"/>
                <a:cs typeface="Arial" panose="020B0604020202020204" pitchFamily="34" charset="0"/>
              </a:rPr>
              <a:t>2</a:t>
            </a:r>
            <a:r>
              <a:rPr lang="en-US" sz="1200" b="1" dirty="0">
                <a:solidFill>
                  <a:srgbClr val="FFFFFF"/>
                </a:solidFill>
                <a:latin typeface="Arial" panose="020B0604020202020204" pitchFamily="34" charset="0"/>
                <a:cs typeface="Arial" panose="020B0604020202020204" pitchFamily="34" charset="0"/>
              </a:rPr>
              <a:t> </a:t>
            </a:r>
          </a:p>
          <a:p>
            <a:pPr algn="ctr"/>
            <a:r>
              <a:rPr lang="en-US" sz="1200" b="1" dirty="0">
                <a:solidFill>
                  <a:srgbClr val="FFFFFF"/>
                </a:solidFill>
                <a:latin typeface="Arial" panose="020B0604020202020204" pitchFamily="34" charset="0"/>
                <a:cs typeface="Arial" panose="020B0604020202020204" pitchFamily="34" charset="0"/>
              </a:rPr>
              <a:t>50 mg BID</a:t>
            </a:r>
          </a:p>
        </p:txBody>
      </p:sp>
      <p:sp>
        <p:nvSpPr>
          <p:cNvPr id="29" name="TextBox 28"/>
          <p:cNvSpPr txBox="1"/>
          <p:nvPr/>
        </p:nvSpPr>
        <p:spPr>
          <a:xfrm>
            <a:off x="990600" y="1219200"/>
            <a:ext cx="3153295" cy="1752600"/>
          </a:xfrm>
          <a:prstGeom prst="rect">
            <a:avLst/>
          </a:prstGeom>
          <a:solidFill>
            <a:schemeClr val="accent1">
              <a:lumMod val="20000"/>
              <a:lumOff val="80000"/>
            </a:schemeClr>
          </a:solidFill>
          <a:ln w="28575">
            <a:solidFill>
              <a:schemeClr val="accent1">
                <a:lumMod val="75000"/>
              </a:schemeClr>
            </a:solidFill>
          </a:ln>
        </p:spPr>
        <p:txBody>
          <a:bodyPr wrap="square" lIns="0" tIns="0" rIns="0" bIns="0" rtlCol="0" anchor="ctr" anchorCtr="0">
            <a:noAutofit/>
          </a:bodyPr>
          <a:lstStyle/>
          <a:p>
            <a:pPr algn="ctr"/>
            <a:r>
              <a:rPr lang="en-US" b="1" u="sng" dirty="0" smtClean="0">
                <a:latin typeface="Arial" panose="020B0604020202020204" pitchFamily="34" charset="0"/>
                <a:cs typeface="Arial" panose="020B0604020202020204" pitchFamily="34" charset="0"/>
              </a:rPr>
              <a:t>Escalation Phase</a:t>
            </a:r>
          </a:p>
          <a:p>
            <a:pPr algn="ctr"/>
            <a:endParaRPr lang="en-US" sz="600" b="1" u="sng" dirty="0">
              <a:latin typeface="Arial" panose="020B0604020202020204" pitchFamily="34" charset="0"/>
              <a:cs typeface="Arial" panose="020B0604020202020204" pitchFamily="34" charset="0"/>
            </a:endParaRPr>
          </a:p>
          <a:p>
            <a:pPr algn="ctr"/>
            <a:r>
              <a:rPr lang="en-US" sz="1600" b="1" i="1" dirty="0">
                <a:latin typeface="Arial" panose="020B0604020202020204" pitchFamily="34" charset="0"/>
                <a:cs typeface="Arial" panose="020B0604020202020204" pitchFamily="34" charset="0"/>
              </a:rPr>
              <a:t>Select </a:t>
            </a:r>
            <a:r>
              <a:rPr lang="en-US" sz="1600" b="1" i="1" dirty="0" smtClean="0">
                <a:latin typeface="Arial" panose="020B0604020202020204" pitchFamily="34" charset="0"/>
                <a:cs typeface="Arial" panose="020B0604020202020204" pitchFamily="34" charset="0"/>
              </a:rPr>
              <a:t>a modified-release formulation </a:t>
            </a:r>
            <a:r>
              <a:rPr lang="en-US" sz="1600" b="1" i="1" dirty="0">
                <a:latin typeface="Arial" panose="020B0604020202020204" pitchFamily="34" charset="0"/>
                <a:cs typeface="Arial" panose="020B0604020202020204" pitchFamily="34" charset="0"/>
              </a:rPr>
              <a:t>and </a:t>
            </a:r>
            <a:r>
              <a:rPr lang="en-US" sz="1600" b="1" i="1" dirty="0" smtClean="0">
                <a:latin typeface="Arial" panose="020B0604020202020204" pitchFamily="34" charset="0"/>
                <a:cs typeface="Arial" panose="020B0604020202020204" pitchFamily="34" charset="0"/>
              </a:rPr>
              <a:t>dose(s)</a:t>
            </a:r>
            <a:endParaRPr lang="en-US" sz="1600" b="1" i="1" dirty="0">
              <a:latin typeface="Arial" panose="020B0604020202020204" pitchFamily="34" charset="0"/>
              <a:cs typeface="Arial" panose="020B0604020202020204" pitchFamily="34" charset="0"/>
            </a:endParaRPr>
          </a:p>
          <a:p>
            <a:pPr algn="ctr"/>
            <a:r>
              <a:rPr lang="en-US" sz="1600" b="1" dirty="0" smtClean="0">
                <a:latin typeface="Arial" panose="020B0604020202020204" pitchFamily="34" charset="0"/>
                <a:cs typeface="Arial" panose="020B0604020202020204" pitchFamily="34" charset="0"/>
              </a:rPr>
              <a:t>40 patients/cohort</a:t>
            </a:r>
            <a:endParaRPr lang="en-US" sz="1600" b="1" dirty="0">
              <a:latin typeface="Arial" panose="020B0604020202020204" pitchFamily="34" charset="0"/>
              <a:cs typeface="Arial" panose="020B0604020202020204" pitchFamily="34" charset="0"/>
            </a:endParaRPr>
          </a:p>
          <a:p>
            <a:pPr algn="ctr"/>
            <a:r>
              <a:rPr lang="en-US" sz="1600" b="1" dirty="0" smtClean="0">
                <a:latin typeface="Arial" panose="020B0604020202020204" pitchFamily="34" charset="0"/>
                <a:cs typeface="Arial" panose="020B0604020202020204" pitchFamily="34" charset="0"/>
              </a:rPr>
              <a:t>Dosing for 7 days</a:t>
            </a:r>
          </a:p>
          <a:p>
            <a:pPr algn="ctr"/>
            <a:r>
              <a:rPr lang="en-US" sz="1600" b="1" dirty="0" smtClean="0">
                <a:latin typeface="Arial" panose="020B0604020202020204" pitchFamily="34" charset="0"/>
                <a:cs typeface="Arial" panose="020B0604020202020204" pitchFamily="34" charset="0"/>
              </a:rPr>
              <a:t>Intensive </a:t>
            </a:r>
            <a:r>
              <a:rPr lang="en-US" sz="1600" b="1" dirty="0">
                <a:latin typeface="Arial" panose="020B0604020202020204" pitchFamily="34" charset="0"/>
                <a:cs typeface="Arial" panose="020B0604020202020204" pitchFamily="34" charset="0"/>
              </a:rPr>
              <a:t>PK</a:t>
            </a:r>
          </a:p>
        </p:txBody>
      </p:sp>
      <p:sp>
        <p:nvSpPr>
          <p:cNvPr id="30" name="TextBox 29"/>
          <p:cNvSpPr txBox="1"/>
          <p:nvPr/>
        </p:nvSpPr>
        <p:spPr>
          <a:xfrm>
            <a:off x="5525020" y="1219200"/>
            <a:ext cx="3343274" cy="1752600"/>
          </a:xfrm>
          <a:prstGeom prst="rect">
            <a:avLst/>
          </a:prstGeom>
          <a:solidFill>
            <a:schemeClr val="accent1">
              <a:lumMod val="20000"/>
              <a:lumOff val="80000"/>
            </a:schemeClr>
          </a:solidFill>
          <a:ln w="28575">
            <a:solidFill>
              <a:schemeClr val="accent1">
                <a:lumMod val="75000"/>
              </a:schemeClr>
            </a:solidFill>
          </a:ln>
        </p:spPr>
        <p:txBody>
          <a:bodyPr wrap="square" lIns="0" tIns="0" rIns="0" bIns="0" rtlCol="0" anchor="ctr" anchorCtr="0">
            <a:noAutofit/>
          </a:bodyPr>
          <a:lstStyle>
            <a:defPPr>
              <a:defRPr lang="en-US"/>
            </a:defPPr>
            <a:lvl1pPr algn="ctr">
              <a:defRPr b="1" u="sng" strike="sngStrike">
                <a:solidFill>
                  <a:srgbClr val="FF0000"/>
                </a:solidFill>
                <a:latin typeface="Arial" panose="020B0604020202020204" pitchFamily="34" charset="0"/>
                <a:cs typeface="Arial" panose="020B0604020202020204" pitchFamily="34" charset="0"/>
              </a:defRPr>
            </a:lvl1pPr>
          </a:lstStyle>
          <a:p>
            <a:r>
              <a:rPr lang="en-US" strike="noStrike" dirty="0">
                <a:solidFill>
                  <a:schemeClr val="tx1"/>
                </a:solidFill>
              </a:rPr>
              <a:t>Expansion Phase</a:t>
            </a:r>
          </a:p>
          <a:p>
            <a:endParaRPr lang="en-US" sz="600" u="none" strike="noStrike" dirty="0" smtClean="0">
              <a:solidFill>
                <a:schemeClr val="tx1"/>
              </a:solidFill>
            </a:endParaRPr>
          </a:p>
          <a:p>
            <a:r>
              <a:rPr lang="en-US" sz="1600" i="1" u="none" strike="noStrike" dirty="0" smtClean="0">
                <a:solidFill>
                  <a:schemeClr val="tx1"/>
                </a:solidFill>
              </a:rPr>
              <a:t>Evaluate a PK-based </a:t>
            </a:r>
            <a:r>
              <a:rPr lang="en-US" sz="1600" i="1" u="none" strike="noStrike" dirty="0">
                <a:solidFill>
                  <a:schemeClr val="tx1"/>
                </a:solidFill>
              </a:rPr>
              <a:t>titration regimen vs placebo</a:t>
            </a:r>
          </a:p>
          <a:p>
            <a:r>
              <a:rPr lang="en-US" sz="1600" u="none" strike="noStrike" dirty="0">
                <a:solidFill>
                  <a:schemeClr val="tx1"/>
                </a:solidFill>
              </a:rPr>
              <a:t>450 </a:t>
            </a:r>
            <a:r>
              <a:rPr lang="en-US" sz="1600" u="none" strike="noStrike" dirty="0" smtClean="0">
                <a:solidFill>
                  <a:schemeClr val="tx1"/>
                </a:solidFill>
              </a:rPr>
              <a:t>patients</a:t>
            </a:r>
            <a:endParaRPr lang="en-US" sz="1600" u="none" strike="noStrike" dirty="0">
              <a:solidFill>
                <a:schemeClr val="tx1"/>
              </a:solidFill>
            </a:endParaRPr>
          </a:p>
          <a:p>
            <a:r>
              <a:rPr lang="en-US" sz="1600" u="none" strike="noStrike" dirty="0">
                <a:solidFill>
                  <a:schemeClr val="tx1"/>
                </a:solidFill>
              </a:rPr>
              <a:t>Dosing for 20 weeks</a:t>
            </a:r>
          </a:p>
          <a:p>
            <a:r>
              <a:rPr lang="en-US" sz="1600" u="none" strike="noStrike" dirty="0">
                <a:solidFill>
                  <a:schemeClr val="tx1"/>
                </a:solidFill>
              </a:rPr>
              <a:t>Echocardiograms</a:t>
            </a:r>
          </a:p>
        </p:txBody>
      </p:sp>
      <p:sp>
        <p:nvSpPr>
          <p:cNvPr id="34" name="TextBox 33"/>
          <p:cNvSpPr txBox="1"/>
          <p:nvPr/>
        </p:nvSpPr>
        <p:spPr>
          <a:xfrm>
            <a:off x="503017" y="3742277"/>
            <a:ext cx="1918335" cy="2133600"/>
          </a:xfrm>
          <a:prstGeom prst="rect">
            <a:avLst/>
          </a:prstGeom>
          <a:solidFill>
            <a:srgbClr val="D6EBFF"/>
          </a:solidFill>
          <a:ln w="28575">
            <a:noFill/>
          </a:ln>
          <a:effectLst>
            <a:outerShdw blurRad="50800" dist="50800" dir="2700000" algn="tl" rotWithShape="0">
              <a:prstClr val="black">
                <a:alpha val="40000"/>
              </a:prstClr>
            </a:outerShdw>
          </a:effectLst>
        </p:spPr>
        <p:txBody>
          <a:bodyPr wrap="square" rtlCol="0" anchor="ctr">
            <a:noAutofit/>
          </a:bodyPr>
          <a:lstStyle/>
          <a:p>
            <a:pPr algn="ctr"/>
            <a:endParaRPr lang="en-US" sz="1400" b="1" dirty="0">
              <a:solidFill>
                <a:srgbClr val="000000"/>
              </a:solidFill>
              <a:latin typeface="Arial" panose="020B0604020202020204" pitchFamily="34" charset="0"/>
              <a:cs typeface="Arial" panose="020B0604020202020204" pitchFamily="34" charset="0"/>
            </a:endParaRPr>
          </a:p>
        </p:txBody>
      </p:sp>
      <p:sp>
        <p:nvSpPr>
          <p:cNvPr id="35" name="Text Box 14"/>
          <p:cNvSpPr txBox="1">
            <a:spLocks noChangeArrowheads="1"/>
          </p:cNvSpPr>
          <p:nvPr/>
        </p:nvSpPr>
        <p:spPr bwMode="auto">
          <a:xfrm>
            <a:off x="768764" y="5376732"/>
            <a:ext cx="1386840" cy="457200"/>
          </a:xfrm>
          <a:prstGeom prst="rect">
            <a:avLst/>
          </a:prstGeom>
          <a:solidFill>
            <a:schemeClr val="bg1">
              <a:lumMod val="50000"/>
            </a:schemeClr>
          </a:solidFill>
          <a:ln w="9525">
            <a:noFill/>
            <a:miter lim="800000"/>
            <a:headEnd/>
            <a:tailEnd/>
          </a:ln>
          <a:scene3d>
            <a:camera prst="orthographicFront"/>
            <a:lightRig rig="threePt" dir="t"/>
          </a:scene3d>
          <a:sp3d>
            <a:bevelT prst="relaxedInset"/>
          </a:sp3d>
        </p:spPr>
        <p:txBody>
          <a:bodyPr wrap="none" anchor="ctr" anchorCtr="0">
            <a:noAutofit/>
          </a:bodyPr>
          <a:lstStyle/>
          <a:p>
            <a:pPr algn="ctr"/>
            <a:r>
              <a:rPr lang="en-US" sz="1200" b="1" dirty="0">
                <a:solidFill>
                  <a:srgbClr val="000000"/>
                </a:solidFill>
                <a:latin typeface="Arial" panose="020B0604020202020204" pitchFamily="34" charset="0"/>
                <a:cs typeface="Arial" panose="020B0604020202020204" pitchFamily="34" charset="0"/>
              </a:rPr>
              <a:t>Placebo</a:t>
            </a:r>
          </a:p>
        </p:txBody>
      </p:sp>
      <p:sp>
        <p:nvSpPr>
          <p:cNvPr id="36" name="Text Box 28"/>
          <p:cNvSpPr txBox="1">
            <a:spLocks noChangeArrowheads="1"/>
          </p:cNvSpPr>
          <p:nvPr/>
        </p:nvSpPr>
        <p:spPr bwMode="auto">
          <a:xfrm>
            <a:off x="768764" y="3806605"/>
            <a:ext cx="1386840" cy="457200"/>
          </a:xfrm>
          <a:prstGeom prst="rect">
            <a:avLst/>
          </a:prstGeom>
          <a:solidFill>
            <a:schemeClr val="accent1">
              <a:lumMod val="60000"/>
              <a:lumOff val="40000"/>
            </a:schemeClr>
          </a:solidFill>
          <a:ln w="9525">
            <a:noFill/>
            <a:miter lim="800000"/>
            <a:headEnd/>
            <a:tailEnd/>
          </a:ln>
          <a:scene3d>
            <a:camera prst="orthographicFront"/>
            <a:lightRig rig="threePt" dir="t"/>
          </a:scene3d>
          <a:sp3d>
            <a:bevelT prst="relaxedInset"/>
          </a:sp3d>
        </p:spPr>
        <p:txBody>
          <a:bodyPr wrap="none" anchor="ctr" anchorCtr="0">
            <a:noAutofit/>
          </a:bodyPr>
          <a:lstStyle/>
          <a:p>
            <a:pPr algn="ctr"/>
            <a:r>
              <a:rPr lang="en-US" sz="1200" b="1" dirty="0">
                <a:solidFill>
                  <a:srgbClr val="000000"/>
                </a:solidFill>
                <a:latin typeface="Arial" panose="020B0604020202020204" pitchFamily="34" charset="0"/>
                <a:cs typeface="Arial" panose="020B0604020202020204" pitchFamily="34" charset="0"/>
              </a:rPr>
              <a:t>Matrix-F</a:t>
            </a:r>
            <a:r>
              <a:rPr lang="en-US" sz="1200" b="1" baseline="-25000" dirty="0">
                <a:solidFill>
                  <a:srgbClr val="000000"/>
                </a:solidFill>
                <a:latin typeface="Arial" panose="020B0604020202020204" pitchFamily="34" charset="0"/>
                <a:cs typeface="Arial" panose="020B0604020202020204" pitchFamily="34" charset="0"/>
              </a:rPr>
              <a:t>1</a:t>
            </a:r>
          </a:p>
          <a:p>
            <a:pPr algn="ctr"/>
            <a:r>
              <a:rPr lang="en-US" sz="1200" b="1" dirty="0">
                <a:solidFill>
                  <a:srgbClr val="000000"/>
                </a:solidFill>
                <a:latin typeface="Arial" panose="020B0604020202020204" pitchFamily="34" charset="0"/>
                <a:cs typeface="Arial" panose="020B0604020202020204" pitchFamily="34" charset="0"/>
              </a:rPr>
              <a:t>25 mg BID</a:t>
            </a:r>
          </a:p>
        </p:txBody>
      </p:sp>
      <p:sp>
        <p:nvSpPr>
          <p:cNvPr id="37" name="Text Box 28"/>
          <p:cNvSpPr txBox="1">
            <a:spLocks noChangeArrowheads="1"/>
          </p:cNvSpPr>
          <p:nvPr/>
        </p:nvSpPr>
        <p:spPr bwMode="auto">
          <a:xfrm>
            <a:off x="768764" y="4329981"/>
            <a:ext cx="1386840" cy="457200"/>
          </a:xfrm>
          <a:prstGeom prst="rect">
            <a:avLst/>
          </a:prstGeom>
          <a:solidFill>
            <a:schemeClr val="accent1">
              <a:lumMod val="60000"/>
              <a:lumOff val="40000"/>
            </a:schemeClr>
          </a:solidFill>
          <a:ln w="9525">
            <a:noFill/>
            <a:miter lim="800000"/>
            <a:headEnd/>
            <a:tailEnd/>
          </a:ln>
          <a:scene3d>
            <a:camera prst="orthographicFront"/>
            <a:lightRig rig="threePt" dir="t"/>
          </a:scene3d>
          <a:sp3d>
            <a:bevelT prst="relaxedInset"/>
          </a:sp3d>
        </p:spPr>
        <p:txBody>
          <a:bodyPr wrap="none" anchor="ctr" anchorCtr="0">
            <a:noAutofit/>
          </a:bodyPr>
          <a:lstStyle/>
          <a:p>
            <a:pPr algn="ctr"/>
            <a:r>
              <a:rPr lang="en-US" sz="1200" b="1" dirty="0">
                <a:solidFill>
                  <a:srgbClr val="000000"/>
                </a:solidFill>
                <a:latin typeface="Arial" panose="020B0604020202020204" pitchFamily="34" charset="0"/>
                <a:cs typeface="Arial" panose="020B0604020202020204" pitchFamily="34" charset="0"/>
              </a:rPr>
              <a:t>Matrix-F</a:t>
            </a:r>
            <a:r>
              <a:rPr lang="en-US" sz="1200" b="1" baseline="-25000" dirty="0">
                <a:solidFill>
                  <a:srgbClr val="000000"/>
                </a:solidFill>
                <a:latin typeface="Arial" panose="020B0604020202020204" pitchFamily="34" charset="0"/>
                <a:cs typeface="Arial" panose="020B0604020202020204" pitchFamily="34" charset="0"/>
              </a:rPr>
              <a:t>2</a:t>
            </a:r>
          </a:p>
          <a:p>
            <a:pPr algn="ctr"/>
            <a:r>
              <a:rPr lang="en-US" sz="1200" b="1" dirty="0">
                <a:solidFill>
                  <a:srgbClr val="000000"/>
                </a:solidFill>
                <a:latin typeface="Arial" panose="020B0604020202020204" pitchFamily="34" charset="0"/>
                <a:cs typeface="Arial" panose="020B0604020202020204" pitchFamily="34" charset="0"/>
              </a:rPr>
              <a:t>25 mg BID</a:t>
            </a:r>
          </a:p>
        </p:txBody>
      </p:sp>
      <p:sp>
        <p:nvSpPr>
          <p:cNvPr id="38" name="Text Box 28"/>
          <p:cNvSpPr txBox="1">
            <a:spLocks noChangeArrowheads="1"/>
          </p:cNvSpPr>
          <p:nvPr/>
        </p:nvSpPr>
        <p:spPr bwMode="auto">
          <a:xfrm>
            <a:off x="768764" y="4853357"/>
            <a:ext cx="1386840" cy="457200"/>
          </a:xfrm>
          <a:prstGeom prst="rect">
            <a:avLst/>
          </a:prstGeom>
          <a:solidFill>
            <a:schemeClr val="accent1">
              <a:lumMod val="60000"/>
              <a:lumOff val="40000"/>
            </a:schemeClr>
          </a:solidFill>
          <a:ln w="9525">
            <a:noFill/>
            <a:miter lim="800000"/>
            <a:headEnd/>
            <a:tailEnd/>
          </a:ln>
          <a:scene3d>
            <a:camera prst="orthographicFront"/>
            <a:lightRig rig="threePt" dir="t"/>
          </a:scene3d>
          <a:sp3d>
            <a:bevelT prst="relaxedInset"/>
          </a:sp3d>
        </p:spPr>
        <p:txBody>
          <a:bodyPr wrap="none" anchor="ctr" anchorCtr="0">
            <a:noAutofit/>
          </a:bodyPr>
          <a:lstStyle/>
          <a:p>
            <a:pPr algn="ctr"/>
            <a:r>
              <a:rPr lang="en-US" sz="1200" b="1" dirty="0">
                <a:solidFill>
                  <a:srgbClr val="000000"/>
                </a:solidFill>
                <a:latin typeface="Arial" panose="020B0604020202020204" pitchFamily="34" charset="0"/>
                <a:cs typeface="Arial" panose="020B0604020202020204" pitchFamily="34" charset="0"/>
              </a:rPr>
              <a:t>SCT-F</a:t>
            </a:r>
            <a:r>
              <a:rPr lang="en-US" sz="1200" b="1" baseline="-25000" dirty="0">
                <a:solidFill>
                  <a:srgbClr val="000000"/>
                </a:solidFill>
                <a:latin typeface="Arial" panose="020B0604020202020204" pitchFamily="34" charset="0"/>
                <a:cs typeface="Arial" panose="020B0604020202020204" pitchFamily="34" charset="0"/>
              </a:rPr>
              <a:t>2</a:t>
            </a:r>
            <a:r>
              <a:rPr lang="en-US" sz="1200" b="1" dirty="0">
                <a:solidFill>
                  <a:srgbClr val="000000"/>
                </a:solidFill>
                <a:latin typeface="Arial" panose="020B0604020202020204" pitchFamily="34" charset="0"/>
                <a:cs typeface="Arial" panose="020B0604020202020204" pitchFamily="34" charset="0"/>
              </a:rPr>
              <a:t> </a:t>
            </a:r>
          </a:p>
          <a:p>
            <a:pPr algn="ctr"/>
            <a:r>
              <a:rPr lang="en-US" sz="1200" b="1" dirty="0">
                <a:solidFill>
                  <a:srgbClr val="000000"/>
                </a:solidFill>
                <a:latin typeface="Arial" panose="020B0604020202020204" pitchFamily="34" charset="0"/>
                <a:cs typeface="Arial" panose="020B0604020202020204" pitchFamily="34" charset="0"/>
              </a:rPr>
              <a:t>25 mg BID</a:t>
            </a:r>
          </a:p>
        </p:txBody>
      </p:sp>
      <p:sp>
        <p:nvSpPr>
          <p:cNvPr id="32" name="TextBox 31"/>
          <p:cNvSpPr txBox="1"/>
          <p:nvPr/>
        </p:nvSpPr>
        <p:spPr>
          <a:xfrm>
            <a:off x="228600" y="6553200"/>
            <a:ext cx="1295400" cy="152400"/>
          </a:xfrm>
          <a:prstGeom prst="rect">
            <a:avLst/>
          </a:prstGeom>
          <a:noFill/>
        </p:spPr>
        <p:txBody>
          <a:bodyPr wrap="square" lIns="0" tIns="0" rIns="0" bIns="0" rtlCol="0" anchor="b" anchorCtr="0">
            <a:noAutofit/>
          </a:bodyPr>
          <a:lstStyle/>
          <a:p>
            <a:r>
              <a:rPr lang="en-US" sz="1050" dirty="0">
                <a:solidFill>
                  <a:srgbClr val="000000"/>
                </a:solidFill>
                <a:latin typeface="Arial" panose="020B0604020202020204" pitchFamily="34" charset="0"/>
                <a:cs typeface="Arial" panose="020B0604020202020204" pitchFamily="34" charset="0"/>
              </a:rPr>
              <a:t>BID, twice a </a:t>
            </a:r>
            <a:r>
              <a:rPr lang="en-US" sz="1050" dirty="0" smtClean="0">
                <a:solidFill>
                  <a:srgbClr val="000000"/>
                </a:solidFill>
                <a:latin typeface="Arial" panose="020B0604020202020204" pitchFamily="34" charset="0"/>
                <a:cs typeface="Arial" panose="020B0604020202020204" pitchFamily="34" charset="0"/>
              </a:rPr>
              <a:t>day</a:t>
            </a:r>
            <a:endParaRPr lang="en-US" sz="1050" dirty="0">
              <a:solidFill>
                <a:srgbClr val="000000"/>
              </a:solidFill>
              <a:latin typeface="Arial" panose="020B0604020202020204" pitchFamily="34" charset="0"/>
              <a:cs typeface="Arial" panose="020B0604020202020204" pitchFamily="34" charset="0"/>
            </a:endParaRPr>
          </a:p>
        </p:txBody>
      </p:sp>
      <p:sp>
        <p:nvSpPr>
          <p:cNvPr id="31" name="Title 1"/>
          <p:cNvSpPr txBox="1">
            <a:spLocks noGrp="1"/>
          </p:cNvSpPr>
          <p:nvPr>
            <p:ph type="title"/>
          </p:nvPr>
        </p:nvSpPr>
        <p:spPr>
          <a:xfrm>
            <a:off x="1614495" y="135611"/>
            <a:ext cx="5885061" cy="854989"/>
          </a:xfrm>
          <a:prstGeom prst="rect">
            <a:avLst/>
          </a:prstGeom>
        </p:spPr>
        <p:txBody>
          <a:bodyPr vert="horz" lIns="91440" tIns="45720" rIns="91440" bIns="45720" rtlCol="0" anchor="ctr">
            <a:noAutofit/>
          </a:bodyPr>
          <a:lstStyle>
            <a:lvl1pPr algn="ctr" defTabSz="457200" rtl="0" eaLnBrk="1" latinLnBrk="0" hangingPunct="1">
              <a:lnSpc>
                <a:spcPct val="90000"/>
              </a:lnSpc>
              <a:spcBef>
                <a:spcPts val="0"/>
              </a:spcBef>
              <a:spcAft>
                <a:spcPts val="0"/>
              </a:spcAft>
              <a:buNone/>
              <a:defRPr sz="3200" kern="1200">
                <a:solidFill>
                  <a:schemeClr val="tx1"/>
                </a:solidFill>
                <a:latin typeface="+mj-lt"/>
                <a:ea typeface="+mj-ea"/>
                <a:cs typeface="+mj-cs"/>
              </a:defRPr>
            </a:lvl1pPr>
          </a:lstStyle>
          <a:p>
            <a:r>
              <a:rPr lang="en-US" b="1" dirty="0" smtClean="0">
                <a:latin typeface="Arial" panose="020B0604020202020204" pitchFamily="34" charset="0"/>
                <a:cs typeface="Arial" panose="020B0604020202020204" pitchFamily="34" charset="0"/>
              </a:rPr>
              <a:t>Study Design</a:t>
            </a:r>
            <a:endParaRPr lang="en-US" b="1" dirty="0">
              <a:latin typeface="Arial" panose="020B0604020202020204" pitchFamily="34" charset="0"/>
              <a:cs typeface="Arial" panose="020B0604020202020204" pitchFamily="34" charset="0"/>
            </a:endParaRPr>
          </a:p>
        </p:txBody>
      </p:sp>
      <p:pic>
        <p:nvPicPr>
          <p:cNvPr id="25" name="Picture 24"/>
          <p:cNvPicPr>
            <a:picLocks noChangeAspect="1" noChangeArrowheads="1"/>
          </p:cNvPicPr>
          <p:nvPr/>
        </p:nvPicPr>
        <p:blipFill>
          <a:blip r:embed="rId4" cstate="print"/>
          <a:srcRect/>
          <a:stretch>
            <a:fillRect/>
          </a:stretch>
        </p:blipFill>
        <p:spPr bwMode="auto">
          <a:xfrm>
            <a:off x="78001" y="64132"/>
            <a:ext cx="1484079" cy="554182"/>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9660565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36" name="AutoShape 27"/>
          <p:cNvCxnSpPr>
            <a:cxnSpLocks noChangeShapeType="1"/>
          </p:cNvCxnSpPr>
          <p:nvPr/>
        </p:nvCxnSpPr>
        <p:spPr bwMode="auto">
          <a:xfrm>
            <a:off x="7432549" y="2336869"/>
            <a:ext cx="505103" cy="0"/>
          </a:xfrm>
          <a:prstGeom prst="straightConnector1">
            <a:avLst/>
          </a:prstGeom>
          <a:noFill/>
          <a:ln w="38100">
            <a:solidFill>
              <a:schemeClr val="accent1">
                <a:lumMod val="75000"/>
              </a:schemeClr>
            </a:solidFill>
            <a:miter lim="800000"/>
            <a:headEnd/>
            <a:tailEnd type="triangle" w="med" len="med"/>
          </a:ln>
        </p:spPr>
      </p:cxnSp>
      <p:sp>
        <p:nvSpPr>
          <p:cNvPr id="19463" name="Rectangle 17"/>
          <p:cNvSpPr>
            <a:spLocks noChangeArrowheads="1"/>
          </p:cNvSpPr>
          <p:nvPr/>
        </p:nvSpPr>
        <p:spPr bwMode="auto">
          <a:xfrm>
            <a:off x="1697352" y="1330187"/>
            <a:ext cx="549137" cy="2013365"/>
          </a:xfrm>
          <a:prstGeom prst="roundRect">
            <a:avLst/>
          </a:prstGeom>
          <a:solidFill>
            <a:schemeClr val="accent1">
              <a:lumMod val="75000"/>
            </a:schemeClr>
          </a:solidFill>
          <a:ln w="1651" cap="rnd">
            <a:noFill/>
            <a:round/>
            <a:headEnd/>
            <a:tailEnd/>
          </a:ln>
          <a:effectLst/>
          <a:scene3d>
            <a:camera prst="orthographicFront">
              <a:rot lat="0" lon="0" rev="0"/>
            </a:camera>
            <a:lightRig rig="contrasting" dir="t">
              <a:rot lat="0" lon="0" rev="7800000"/>
            </a:lightRig>
          </a:scene3d>
          <a:sp3d extrusionH="76200" contourW="12700">
            <a:bevelT w="139700" h="139700"/>
            <a:extrusionClr>
              <a:schemeClr val="tx2"/>
            </a:extrusionClr>
            <a:contourClr>
              <a:schemeClr val="accent1">
                <a:lumMod val="40000"/>
                <a:lumOff val="60000"/>
              </a:schemeClr>
            </a:contourClr>
          </a:sp3d>
        </p:spPr>
        <p:txBody>
          <a:bodyPr vert="vert270" anchor="ctr" anchorCtr="1"/>
          <a:lstStyle/>
          <a:p>
            <a:pPr algn="ctr">
              <a:buClr>
                <a:srgbClr val="007CC2"/>
              </a:buClr>
            </a:pPr>
            <a:r>
              <a:rPr lang="en-GB" sz="1600" b="1" dirty="0">
                <a:solidFill>
                  <a:schemeClr val="bg1"/>
                </a:solidFill>
                <a:latin typeface="Arial" panose="020B0604020202020204" pitchFamily="34" charset="0"/>
                <a:cs typeface="Arial" panose="020B0604020202020204" pitchFamily="34" charset="0"/>
              </a:rPr>
              <a:t>Randomization</a:t>
            </a:r>
          </a:p>
          <a:p>
            <a:pPr algn="ctr">
              <a:buClr>
                <a:srgbClr val="007CC2"/>
              </a:buClr>
            </a:pPr>
            <a:r>
              <a:rPr lang="en-GB" sz="1600" b="1" dirty="0" smtClean="0">
                <a:solidFill>
                  <a:schemeClr val="bg1"/>
                </a:solidFill>
                <a:latin typeface="Arial" panose="020B0604020202020204" pitchFamily="34" charset="0"/>
                <a:cs typeface="Arial" panose="020B0604020202020204" pitchFamily="34" charset="0"/>
              </a:rPr>
              <a:t>1:1:1</a:t>
            </a:r>
            <a:endParaRPr lang="en-GB" sz="1600" b="1" dirty="0">
              <a:solidFill>
                <a:schemeClr val="bg1"/>
              </a:solidFill>
              <a:latin typeface="Arial" panose="020B0604020202020204" pitchFamily="34" charset="0"/>
              <a:cs typeface="Arial" panose="020B0604020202020204" pitchFamily="34" charset="0"/>
            </a:endParaRPr>
          </a:p>
        </p:txBody>
      </p:sp>
      <p:cxnSp>
        <p:nvCxnSpPr>
          <p:cNvPr id="19471" name="AutoShape 27"/>
          <p:cNvCxnSpPr>
            <a:cxnSpLocks noChangeShapeType="1"/>
          </p:cNvCxnSpPr>
          <p:nvPr/>
        </p:nvCxnSpPr>
        <p:spPr bwMode="auto">
          <a:xfrm>
            <a:off x="2294699" y="2323582"/>
            <a:ext cx="4730941" cy="557474"/>
          </a:xfrm>
          <a:prstGeom prst="bentConnector3">
            <a:avLst>
              <a:gd name="adj1" fmla="val 7800"/>
            </a:avLst>
          </a:prstGeom>
          <a:noFill/>
          <a:ln w="38100">
            <a:solidFill>
              <a:schemeClr val="accent1">
                <a:lumMod val="75000"/>
              </a:schemeClr>
            </a:solidFill>
            <a:miter lim="800000"/>
            <a:headEnd/>
            <a:tailEnd type="triangle" w="med" len="med"/>
          </a:ln>
        </p:spPr>
      </p:cxnSp>
      <p:sp>
        <p:nvSpPr>
          <p:cNvPr id="19473" name="Text Box 30"/>
          <p:cNvSpPr txBox="1">
            <a:spLocks noChangeArrowheads="1"/>
          </p:cNvSpPr>
          <p:nvPr/>
        </p:nvSpPr>
        <p:spPr bwMode="auto">
          <a:xfrm>
            <a:off x="2269498" y="3728594"/>
            <a:ext cx="744538" cy="307777"/>
          </a:xfrm>
          <a:prstGeom prst="rect">
            <a:avLst/>
          </a:prstGeom>
          <a:noFill/>
          <a:ln w="9525">
            <a:noFill/>
            <a:miter lim="800000"/>
            <a:headEnd/>
            <a:tailEnd/>
          </a:ln>
        </p:spPr>
        <p:txBody>
          <a:bodyPr wrap="square" lIns="0" tIns="0" rIns="0" bIns="0">
            <a:noAutofit/>
          </a:bodyPr>
          <a:lstStyle/>
          <a:p>
            <a:pPr algn="ctr">
              <a:spcBef>
                <a:spcPct val="50000"/>
              </a:spcBef>
            </a:pPr>
            <a:r>
              <a:rPr lang="en-GB" sz="1600" b="1" dirty="0">
                <a:solidFill>
                  <a:srgbClr val="000000"/>
                </a:solidFill>
                <a:latin typeface="Arial" panose="020B0604020202020204" pitchFamily="34" charset="0"/>
                <a:cs typeface="Arial" panose="020B0604020202020204" pitchFamily="34" charset="0"/>
              </a:rPr>
              <a:t>0</a:t>
            </a:r>
          </a:p>
        </p:txBody>
      </p:sp>
      <p:sp>
        <p:nvSpPr>
          <p:cNvPr id="19475" name="Line 34"/>
          <p:cNvSpPr>
            <a:spLocks noChangeShapeType="1"/>
          </p:cNvSpPr>
          <p:nvPr/>
        </p:nvSpPr>
        <p:spPr bwMode="auto">
          <a:xfrm>
            <a:off x="2641767" y="3568388"/>
            <a:ext cx="0" cy="136525"/>
          </a:xfrm>
          <a:prstGeom prst="line">
            <a:avLst/>
          </a:prstGeom>
          <a:noFill/>
          <a:ln w="19050">
            <a:solidFill>
              <a:schemeClr val="accent1"/>
            </a:solidFill>
            <a:round/>
            <a:headEnd/>
            <a:tailEnd type="oval" w="med" len="med"/>
          </a:ln>
        </p:spPr>
        <p:txBody>
          <a:bodyPr/>
          <a:lstStyle/>
          <a:p>
            <a:endParaRPr lang="en-GB" b="1" dirty="0">
              <a:solidFill>
                <a:prstClr val="black"/>
              </a:solidFill>
              <a:latin typeface="Arial" panose="020B0604020202020204" pitchFamily="34" charset="0"/>
              <a:cs typeface="Arial" panose="020B0604020202020204" pitchFamily="34" charset="0"/>
            </a:endParaRPr>
          </a:p>
        </p:txBody>
      </p:sp>
      <p:sp>
        <p:nvSpPr>
          <p:cNvPr id="19476" name="Line 35"/>
          <p:cNvSpPr>
            <a:spLocks noChangeShapeType="1"/>
          </p:cNvSpPr>
          <p:nvPr/>
        </p:nvSpPr>
        <p:spPr bwMode="auto">
          <a:xfrm flipV="1">
            <a:off x="2634620" y="3574241"/>
            <a:ext cx="5805951" cy="0"/>
          </a:xfrm>
          <a:prstGeom prst="line">
            <a:avLst/>
          </a:prstGeom>
          <a:noFill/>
          <a:ln w="19050">
            <a:solidFill>
              <a:schemeClr val="accent1"/>
            </a:solidFill>
            <a:round/>
            <a:headEnd/>
            <a:tailEnd/>
          </a:ln>
        </p:spPr>
        <p:txBody>
          <a:bodyPr/>
          <a:lstStyle/>
          <a:p>
            <a:endParaRPr lang="en-GB" b="1" dirty="0">
              <a:solidFill>
                <a:prstClr val="black"/>
              </a:solidFill>
              <a:latin typeface="Arial" panose="020B0604020202020204" pitchFamily="34" charset="0"/>
              <a:cs typeface="Arial" panose="020B0604020202020204" pitchFamily="34" charset="0"/>
            </a:endParaRPr>
          </a:p>
        </p:txBody>
      </p:sp>
      <p:sp>
        <p:nvSpPr>
          <p:cNvPr id="19477" name="Line 36"/>
          <p:cNvSpPr>
            <a:spLocks noChangeShapeType="1"/>
          </p:cNvSpPr>
          <p:nvPr/>
        </p:nvSpPr>
        <p:spPr bwMode="auto">
          <a:xfrm>
            <a:off x="6400129" y="3584263"/>
            <a:ext cx="0" cy="136525"/>
          </a:xfrm>
          <a:prstGeom prst="line">
            <a:avLst/>
          </a:prstGeom>
          <a:noFill/>
          <a:ln w="19050">
            <a:solidFill>
              <a:schemeClr val="accent1"/>
            </a:solidFill>
            <a:round/>
            <a:headEnd/>
            <a:tailEnd type="oval" w="med" len="med"/>
          </a:ln>
        </p:spPr>
        <p:txBody>
          <a:bodyPr/>
          <a:lstStyle/>
          <a:p>
            <a:endParaRPr lang="en-GB" sz="2000" b="1" dirty="0">
              <a:solidFill>
                <a:prstClr val="black"/>
              </a:solidFill>
              <a:latin typeface="Arial" panose="020B0604020202020204" pitchFamily="34" charset="0"/>
              <a:cs typeface="Arial" panose="020B0604020202020204" pitchFamily="34" charset="0"/>
            </a:endParaRPr>
          </a:p>
        </p:txBody>
      </p:sp>
      <p:sp>
        <p:nvSpPr>
          <p:cNvPr id="19489" name="Line 36"/>
          <p:cNvSpPr>
            <a:spLocks noChangeShapeType="1"/>
          </p:cNvSpPr>
          <p:nvPr/>
        </p:nvSpPr>
        <p:spPr bwMode="auto">
          <a:xfrm>
            <a:off x="5468772" y="3568388"/>
            <a:ext cx="0" cy="136525"/>
          </a:xfrm>
          <a:prstGeom prst="line">
            <a:avLst/>
          </a:prstGeom>
          <a:noFill/>
          <a:ln w="19050">
            <a:solidFill>
              <a:schemeClr val="accent1"/>
            </a:solidFill>
            <a:round/>
            <a:headEnd/>
            <a:tailEnd type="oval" w="med" len="med"/>
          </a:ln>
        </p:spPr>
        <p:txBody>
          <a:bodyPr/>
          <a:lstStyle/>
          <a:p>
            <a:endParaRPr lang="en-GB" b="1" dirty="0">
              <a:solidFill>
                <a:prstClr val="black"/>
              </a:solidFill>
              <a:latin typeface="Arial" panose="020B0604020202020204" pitchFamily="34" charset="0"/>
              <a:cs typeface="Arial" panose="020B0604020202020204" pitchFamily="34" charset="0"/>
            </a:endParaRPr>
          </a:p>
        </p:txBody>
      </p:sp>
      <p:sp>
        <p:nvSpPr>
          <p:cNvPr id="19490" name="Text Box 31"/>
          <p:cNvSpPr txBox="1">
            <a:spLocks noChangeArrowheads="1"/>
          </p:cNvSpPr>
          <p:nvPr/>
        </p:nvSpPr>
        <p:spPr bwMode="auto">
          <a:xfrm>
            <a:off x="2877972" y="3728594"/>
            <a:ext cx="515144" cy="307777"/>
          </a:xfrm>
          <a:prstGeom prst="rect">
            <a:avLst/>
          </a:prstGeom>
          <a:noFill/>
          <a:ln w="9525">
            <a:noFill/>
            <a:miter lim="800000"/>
            <a:headEnd/>
            <a:tailEnd/>
          </a:ln>
        </p:spPr>
        <p:txBody>
          <a:bodyPr wrap="square" lIns="0" tIns="0" rIns="0" bIns="0">
            <a:noAutofit/>
          </a:bodyPr>
          <a:lstStyle/>
          <a:p>
            <a:pPr algn="ctr">
              <a:spcBef>
                <a:spcPct val="50000"/>
              </a:spcBef>
            </a:pPr>
            <a:r>
              <a:rPr lang="en-GB" sz="1600" b="1" dirty="0">
                <a:solidFill>
                  <a:srgbClr val="000000"/>
                </a:solidFill>
                <a:latin typeface="Arial" panose="020B0604020202020204" pitchFamily="34" charset="0"/>
                <a:cs typeface="Arial" panose="020B0604020202020204" pitchFamily="34" charset="0"/>
              </a:rPr>
              <a:t>2</a:t>
            </a:r>
          </a:p>
        </p:txBody>
      </p:sp>
      <p:sp>
        <p:nvSpPr>
          <p:cNvPr id="19491" name="Line 36"/>
          <p:cNvSpPr>
            <a:spLocks noChangeShapeType="1"/>
          </p:cNvSpPr>
          <p:nvPr/>
        </p:nvSpPr>
        <p:spPr bwMode="auto">
          <a:xfrm>
            <a:off x="3131836" y="3568388"/>
            <a:ext cx="0" cy="136525"/>
          </a:xfrm>
          <a:prstGeom prst="line">
            <a:avLst/>
          </a:prstGeom>
          <a:noFill/>
          <a:ln w="19050">
            <a:solidFill>
              <a:schemeClr val="accent1"/>
            </a:solidFill>
            <a:round/>
            <a:headEnd/>
            <a:tailEnd type="oval" w="med" len="med"/>
          </a:ln>
        </p:spPr>
        <p:txBody>
          <a:bodyPr/>
          <a:lstStyle/>
          <a:p>
            <a:endParaRPr lang="en-GB" b="1" dirty="0">
              <a:solidFill>
                <a:prstClr val="black"/>
              </a:solidFill>
              <a:latin typeface="Arial" panose="020B0604020202020204" pitchFamily="34" charset="0"/>
              <a:cs typeface="Arial" panose="020B0604020202020204" pitchFamily="34" charset="0"/>
            </a:endParaRPr>
          </a:p>
        </p:txBody>
      </p:sp>
      <p:sp>
        <p:nvSpPr>
          <p:cNvPr id="19492" name="Text Box 30"/>
          <p:cNvSpPr txBox="1">
            <a:spLocks noChangeArrowheads="1"/>
          </p:cNvSpPr>
          <p:nvPr/>
        </p:nvSpPr>
        <p:spPr bwMode="auto">
          <a:xfrm>
            <a:off x="1198260" y="3734466"/>
            <a:ext cx="1315727" cy="307777"/>
          </a:xfrm>
          <a:prstGeom prst="rect">
            <a:avLst/>
          </a:prstGeom>
          <a:noFill/>
          <a:ln w="9525">
            <a:noFill/>
            <a:miter lim="800000"/>
            <a:headEnd/>
            <a:tailEnd/>
          </a:ln>
        </p:spPr>
        <p:txBody>
          <a:bodyPr wrap="square" lIns="0" tIns="0" rIns="0" bIns="0">
            <a:noAutofit/>
          </a:bodyPr>
          <a:lstStyle/>
          <a:p>
            <a:pPr algn="r">
              <a:spcBef>
                <a:spcPct val="50000"/>
              </a:spcBef>
            </a:pPr>
            <a:r>
              <a:rPr lang="en-GB" sz="1600" b="1" dirty="0">
                <a:solidFill>
                  <a:srgbClr val="000000"/>
                </a:solidFill>
                <a:latin typeface="Arial" panose="020B0604020202020204" pitchFamily="34" charset="0"/>
                <a:cs typeface="Arial" panose="020B0604020202020204" pitchFamily="34" charset="0"/>
              </a:rPr>
              <a:t>Time (wk)</a:t>
            </a:r>
          </a:p>
        </p:txBody>
      </p:sp>
      <p:sp>
        <p:nvSpPr>
          <p:cNvPr id="19500" name="Text Box 31"/>
          <p:cNvSpPr txBox="1">
            <a:spLocks noChangeArrowheads="1"/>
          </p:cNvSpPr>
          <p:nvPr/>
        </p:nvSpPr>
        <p:spPr bwMode="auto">
          <a:xfrm>
            <a:off x="7019290" y="3728594"/>
            <a:ext cx="646856" cy="307777"/>
          </a:xfrm>
          <a:prstGeom prst="rect">
            <a:avLst/>
          </a:prstGeom>
          <a:noFill/>
          <a:ln w="9525">
            <a:noFill/>
            <a:miter lim="800000"/>
            <a:headEnd/>
            <a:tailEnd/>
          </a:ln>
        </p:spPr>
        <p:txBody>
          <a:bodyPr wrap="square" lIns="0" tIns="0" rIns="0" bIns="0">
            <a:noAutofit/>
          </a:bodyPr>
          <a:lstStyle/>
          <a:p>
            <a:pPr algn="ctr"/>
            <a:r>
              <a:rPr lang="en-GB" sz="1600" b="1" dirty="0">
                <a:solidFill>
                  <a:srgbClr val="000000"/>
                </a:solidFill>
                <a:latin typeface="Arial" panose="020B0604020202020204" pitchFamily="34" charset="0"/>
                <a:cs typeface="Arial" panose="020B0604020202020204" pitchFamily="34" charset="0"/>
              </a:rPr>
              <a:t>20</a:t>
            </a:r>
          </a:p>
        </p:txBody>
      </p:sp>
      <p:sp>
        <p:nvSpPr>
          <p:cNvPr id="19501" name="Line 36"/>
          <p:cNvSpPr>
            <a:spLocks noChangeShapeType="1"/>
          </p:cNvSpPr>
          <p:nvPr/>
        </p:nvSpPr>
        <p:spPr bwMode="auto">
          <a:xfrm>
            <a:off x="7342718" y="3568388"/>
            <a:ext cx="0" cy="136525"/>
          </a:xfrm>
          <a:prstGeom prst="line">
            <a:avLst/>
          </a:prstGeom>
          <a:noFill/>
          <a:ln w="19050">
            <a:solidFill>
              <a:schemeClr val="accent1"/>
            </a:solidFill>
            <a:round/>
            <a:headEnd/>
            <a:tailEnd type="oval" w="med" len="med"/>
          </a:ln>
        </p:spPr>
        <p:txBody>
          <a:bodyPr/>
          <a:lstStyle/>
          <a:p>
            <a:endParaRPr lang="en-GB" b="1" dirty="0">
              <a:solidFill>
                <a:prstClr val="black"/>
              </a:solidFill>
              <a:latin typeface="Arial" panose="020B0604020202020204" pitchFamily="34" charset="0"/>
              <a:cs typeface="Arial" panose="020B0604020202020204" pitchFamily="34" charset="0"/>
            </a:endParaRPr>
          </a:p>
        </p:txBody>
      </p:sp>
      <p:sp>
        <p:nvSpPr>
          <p:cNvPr id="61" name="Rectangle 15"/>
          <p:cNvSpPr>
            <a:spLocks noChangeArrowheads="1"/>
          </p:cNvSpPr>
          <p:nvPr/>
        </p:nvSpPr>
        <p:spPr bwMode="auto">
          <a:xfrm>
            <a:off x="783984" y="1334686"/>
            <a:ext cx="574554" cy="2004366"/>
          </a:xfrm>
          <a:prstGeom prst="roundRect">
            <a:avLst/>
          </a:prstGeom>
          <a:solidFill>
            <a:schemeClr val="accent1">
              <a:lumMod val="75000"/>
            </a:schemeClr>
          </a:solidFill>
          <a:ln w="1651" cap="rnd">
            <a:noFill/>
            <a:round/>
            <a:headEnd/>
            <a:tailEnd/>
          </a:ln>
          <a:effectLst/>
          <a:scene3d>
            <a:camera prst="orthographicFront">
              <a:rot lat="0" lon="0" rev="0"/>
            </a:camera>
            <a:lightRig rig="contrasting" dir="t">
              <a:rot lat="0" lon="0" rev="7800000"/>
            </a:lightRig>
          </a:scene3d>
          <a:sp3d extrusionH="76200" contourW="12700">
            <a:bevelT w="139700" h="139700"/>
            <a:extrusionClr>
              <a:schemeClr val="tx2"/>
            </a:extrusionClr>
            <a:contourClr>
              <a:schemeClr val="accent1">
                <a:lumMod val="40000"/>
                <a:lumOff val="60000"/>
              </a:schemeClr>
            </a:contourClr>
          </a:sp3d>
        </p:spPr>
        <p:txBody>
          <a:bodyPr vert="vert270" anchor="ctr" anchorCtr="1"/>
          <a:lstStyle/>
          <a:p>
            <a:r>
              <a:rPr lang="en-GB" sz="1600" b="1" dirty="0">
                <a:solidFill>
                  <a:prstClr val="white"/>
                </a:solidFill>
                <a:latin typeface="Arial" panose="020B0604020202020204" pitchFamily="34" charset="0"/>
                <a:cs typeface="Arial" panose="020B0604020202020204" pitchFamily="34" charset="0"/>
              </a:rPr>
              <a:t>Screening</a:t>
            </a:r>
          </a:p>
          <a:p>
            <a:r>
              <a:rPr lang="en-GB" sz="1600" b="1" dirty="0">
                <a:solidFill>
                  <a:prstClr val="white"/>
                </a:solidFill>
                <a:latin typeface="Arial" panose="020B0604020202020204" pitchFamily="34" charset="0"/>
                <a:cs typeface="Arial" panose="020B0604020202020204" pitchFamily="34" charset="0"/>
              </a:rPr>
              <a:t>30 Days</a:t>
            </a:r>
          </a:p>
        </p:txBody>
      </p:sp>
      <p:cxnSp>
        <p:nvCxnSpPr>
          <p:cNvPr id="70" name="AutoShape 27"/>
          <p:cNvCxnSpPr>
            <a:cxnSpLocks noChangeShapeType="1"/>
          </p:cNvCxnSpPr>
          <p:nvPr/>
        </p:nvCxnSpPr>
        <p:spPr bwMode="auto">
          <a:xfrm>
            <a:off x="1358538" y="2336869"/>
            <a:ext cx="338814" cy="1"/>
          </a:xfrm>
          <a:prstGeom prst="straightConnector1">
            <a:avLst/>
          </a:prstGeom>
          <a:noFill/>
          <a:ln w="38100">
            <a:solidFill>
              <a:schemeClr val="accent1">
                <a:lumMod val="75000"/>
              </a:schemeClr>
            </a:solidFill>
            <a:miter lim="800000"/>
            <a:headEnd/>
            <a:tailEnd type="triangle" w="med" len="med"/>
          </a:ln>
        </p:spPr>
      </p:cxnSp>
      <p:sp>
        <p:nvSpPr>
          <p:cNvPr id="42" name="Text Box 31"/>
          <p:cNvSpPr txBox="1">
            <a:spLocks noChangeArrowheads="1"/>
          </p:cNvSpPr>
          <p:nvPr/>
        </p:nvSpPr>
        <p:spPr bwMode="auto">
          <a:xfrm>
            <a:off x="4199010" y="3728594"/>
            <a:ext cx="515144" cy="307777"/>
          </a:xfrm>
          <a:prstGeom prst="rect">
            <a:avLst/>
          </a:prstGeom>
          <a:noFill/>
          <a:ln w="9525">
            <a:noFill/>
            <a:miter lim="800000"/>
            <a:headEnd/>
            <a:tailEnd/>
          </a:ln>
        </p:spPr>
        <p:txBody>
          <a:bodyPr wrap="square" lIns="0" tIns="0" rIns="0" bIns="0">
            <a:noAutofit/>
          </a:bodyPr>
          <a:lstStyle/>
          <a:p>
            <a:pPr algn="ctr">
              <a:spcBef>
                <a:spcPct val="50000"/>
              </a:spcBef>
            </a:pPr>
            <a:r>
              <a:rPr lang="en-GB" sz="1600" b="1" dirty="0">
                <a:solidFill>
                  <a:srgbClr val="000000"/>
                </a:solidFill>
                <a:latin typeface="Arial" panose="020B0604020202020204" pitchFamily="34" charset="0"/>
                <a:cs typeface="Arial" panose="020B0604020202020204" pitchFamily="34" charset="0"/>
              </a:rPr>
              <a:t>8</a:t>
            </a:r>
          </a:p>
        </p:txBody>
      </p:sp>
      <p:sp>
        <p:nvSpPr>
          <p:cNvPr id="50" name="Line 36"/>
          <p:cNvSpPr>
            <a:spLocks noChangeShapeType="1"/>
          </p:cNvSpPr>
          <p:nvPr/>
        </p:nvSpPr>
        <p:spPr bwMode="auto">
          <a:xfrm>
            <a:off x="4459926" y="3568388"/>
            <a:ext cx="0" cy="136525"/>
          </a:xfrm>
          <a:prstGeom prst="line">
            <a:avLst/>
          </a:prstGeom>
          <a:noFill/>
          <a:ln w="19050">
            <a:solidFill>
              <a:schemeClr val="accent1"/>
            </a:solidFill>
            <a:round/>
            <a:headEnd/>
            <a:tailEnd type="oval" w="med" len="med"/>
          </a:ln>
        </p:spPr>
        <p:txBody>
          <a:bodyPr/>
          <a:lstStyle/>
          <a:p>
            <a:endParaRPr lang="en-GB" b="1" dirty="0">
              <a:solidFill>
                <a:prstClr val="black"/>
              </a:solidFill>
              <a:latin typeface="Arial" panose="020B0604020202020204" pitchFamily="34" charset="0"/>
              <a:cs typeface="Arial" panose="020B0604020202020204" pitchFamily="34" charset="0"/>
            </a:endParaRPr>
          </a:p>
        </p:txBody>
      </p:sp>
      <p:sp>
        <p:nvSpPr>
          <p:cNvPr id="53" name="Text Box 31"/>
          <p:cNvSpPr txBox="1">
            <a:spLocks noChangeArrowheads="1"/>
          </p:cNvSpPr>
          <p:nvPr/>
        </p:nvSpPr>
        <p:spPr bwMode="auto">
          <a:xfrm>
            <a:off x="6036086" y="3728594"/>
            <a:ext cx="728086" cy="307777"/>
          </a:xfrm>
          <a:prstGeom prst="rect">
            <a:avLst/>
          </a:prstGeom>
          <a:noFill/>
          <a:ln w="9525">
            <a:noFill/>
            <a:miter lim="800000"/>
            <a:headEnd/>
            <a:tailEnd/>
          </a:ln>
        </p:spPr>
        <p:txBody>
          <a:bodyPr wrap="square" lIns="0" tIns="0" rIns="0" bIns="0">
            <a:noAutofit/>
          </a:bodyPr>
          <a:lstStyle/>
          <a:p>
            <a:pPr algn="ctr"/>
            <a:r>
              <a:rPr lang="en-GB" sz="1600" b="1" dirty="0">
                <a:solidFill>
                  <a:srgbClr val="000000"/>
                </a:solidFill>
                <a:latin typeface="Arial" panose="020B0604020202020204" pitchFamily="34" charset="0"/>
                <a:cs typeface="Arial" panose="020B0604020202020204" pitchFamily="34" charset="0"/>
              </a:rPr>
              <a:t>16</a:t>
            </a:r>
          </a:p>
        </p:txBody>
      </p:sp>
      <p:sp>
        <p:nvSpPr>
          <p:cNvPr id="5" name="TextBox 4"/>
          <p:cNvSpPr txBox="1"/>
          <p:nvPr/>
        </p:nvSpPr>
        <p:spPr>
          <a:xfrm>
            <a:off x="512460" y="3948613"/>
            <a:ext cx="2411238" cy="307777"/>
          </a:xfrm>
          <a:prstGeom prst="rect">
            <a:avLst/>
          </a:prstGeom>
          <a:noFill/>
        </p:spPr>
        <p:txBody>
          <a:bodyPr wrap="square" lIns="0" tIns="0" rIns="0" bIns="0" rtlCol="0">
            <a:noAutofit/>
          </a:bodyPr>
          <a:lstStyle/>
          <a:p>
            <a:r>
              <a:rPr lang="en-GB" sz="1600" b="1" dirty="0">
                <a:solidFill>
                  <a:prstClr val="black"/>
                </a:solidFill>
                <a:latin typeface="Arial" panose="020B0604020202020204" pitchFamily="34" charset="0"/>
                <a:cs typeface="Arial" panose="020B0604020202020204" pitchFamily="34" charset="0"/>
              </a:rPr>
              <a:t>Study drug administration</a:t>
            </a:r>
          </a:p>
        </p:txBody>
      </p:sp>
      <p:sp>
        <p:nvSpPr>
          <p:cNvPr id="59" name="Line 34"/>
          <p:cNvSpPr>
            <a:spLocks noChangeShapeType="1"/>
          </p:cNvSpPr>
          <p:nvPr/>
        </p:nvSpPr>
        <p:spPr bwMode="gray">
          <a:xfrm>
            <a:off x="2641767" y="5037431"/>
            <a:ext cx="0" cy="182875"/>
          </a:xfrm>
          <a:prstGeom prst="line">
            <a:avLst/>
          </a:prstGeom>
          <a:noFill/>
          <a:ln w="28575">
            <a:solidFill>
              <a:schemeClr val="tx2">
                <a:lumMod val="75000"/>
              </a:schemeClr>
            </a:solidFill>
            <a:round/>
            <a:headEnd type="triangle" w="lg" len="med"/>
            <a:tailEnd type="none" w="lg" len="med"/>
          </a:ln>
        </p:spPr>
        <p:txBody>
          <a:bodyPr/>
          <a:lstStyle/>
          <a:p>
            <a:endParaRPr lang="en-GB" sz="1400" dirty="0">
              <a:solidFill>
                <a:prstClr val="black"/>
              </a:solidFill>
              <a:latin typeface="Arial" panose="020B0604020202020204" pitchFamily="34" charset="0"/>
              <a:cs typeface="Arial" panose="020B0604020202020204" pitchFamily="34" charset="0"/>
            </a:endParaRPr>
          </a:p>
        </p:txBody>
      </p:sp>
      <p:sp>
        <p:nvSpPr>
          <p:cNvPr id="68" name="Line 36"/>
          <p:cNvSpPr>
            <a:spLocks noChangeShapeType="1"/>
          </p:cNvSpPr>
          <p:nvPr/>
        </p:nvSpPr>
        <p:spPr bwMode="gray">
          <a:xfrm>
            <a:off x="6400129" y="5053306"/>
            <a:ext cx="0" cy="182875"/>
          </a:xfrm>
          <a:prstGeom prst="line">
            <a:avLst/>
          </a:prstGeom>
          <a:noFill/>
          <a:ln w="28575">
            <a:solidFill>
              <a:schemeClr val="tx2">
                <a:lumMod val="75000"/>
              </a:schemeClr>
            </a:solidFill>
            <a:round/>
            <a:headEnd type="triangle" w="lg" len="med"/>
            <a:tailEnd type="none" w="lg" len="med"/>
          </a:ln>
        </p:spPr>
        <p:txBody>
          <a:bodyPr/>
          <a:lstStyle/>
          <a:p>
            <a:endParaRPr lang="en-GB" sz="1400" dirty="0">
              <a:solidFill>
                <a:prstClr val="black"/>
              </a:solidFill>
              <a:latin typeface="Arial" panose="020B0604020202020204" pitchFamily="34" charset="0"/>
              <a:cs typeface="Arial" panose="020B0604020202020204" pitchFamily="34" charset="0"/>
            </a:endParaRPr>
          </a:p>
        </p:txBody>
      </p:sp>
      <p:sp>
        <p:nvSpPr>
          <p:cNvPr id="83" name="Line 36"/>
          <p:cNvSpPr>
            <a:spLocks noChangeShapeType="1"/>
          </p:cNvSpPr>
          <p:nvPr/>
        </p:nvSpPr>
        <p:spPr bwMode="gray">
          <a:xfrm>
            <a:off x="4442343" y="5037431"/>
            <a:ext cx="0" cy="182875"/>
          </a:xfrm>
          <a:prstGeom prst="line">
            <a:avLst/>
          </a:prstGeom>
          <a:noFill/>
          <a:ln w="28575">
            <a:solidFill>
              <a:schemeClr val="tx2">
                <a:lumMod val="75000"/>
              </a:schemeClr>
            </a:solidFill>
            <a:round/>
            <a:headEnd type="triangle" w="lg" len="med"/>
            <a:tailEnd type="none" w="lg" len="med"/>
          </a:ln>
        </p:spPr>
        <p:txBody>
          <a:bodyPr/>
          <a:lstStyle/>
          <a:p>
            <a:endParaRPr lang="en-GB" sz="1400" dirty="0">
              <a:solidFill>
                <a:prstClr val="black"/>
              </a:solidFill>
              <a:latin typeface="Arial" panose="020B0604020202020204" pitchFamily="34" charset="0"/>
              <a:cs typeface="Arial" panose="020B0604020202020204" pitchFamily="34" charset="0"/>
            </a:endParaRPr>
          </a:p>
        </p:txBody>
      </p:sp>
      <p:sp>
        <p:nvSpPr>
          <p:cNvPr id="84" name="Line 36"/>
          <p:cNvSpPr>
            <a:spLocks noChangeShapeType="1"/>
          </p:cNvSpPr>
          <p:nvPr/>
        </p:nvSpPr>
        <p:spPr bwMode="gray">
          <a:xfrm>
            <a:off x="4455748" y="4002773"/>
            <a:ext cx="0" cy="182875"/>
          </a:xfrm>
          <a:prstGeom prst="line">
            <a:avLst/>
          </a:prstGeom>
          <a:noFill/>
          <a:ln w="28575">
            <a:solidFill>
              <a:srgbClr val="00B050"/>
            </a:solidFill>
            <a:round/>
            <a:headEnd type="triangle" w="lg" len="med"/>
            <a:tailEnd type="none" w="lg" len="med"/>
          </a:ln>
        </p:spPr>
        <p:txBody>
          <a:bodyPr/>
          <a:lstStyle/>
          <a:p>
            <a:endParaRPr lang="en-GB" sz="2000" dirty="0">
              <a:solidFill>
                <a:prstClr val="black"/>
              </a:solidFill>
              <a:latin typeface="Arial" panose="020B0604020202020204" pitchFamily="34" charset="0"/>
              <a:cs typeface="Arial" panose="020B0604020202020204" pitchFamily="34" charset="0"/>
            </a:endParaRPr>
          </a:p>
        </p:txBody>
      </p:sp>
      <p:sp>
        <p:nvSpPr>
          <p:cNvPr id="86" name="TextBox 85"/>
          <p:cNvSpPr txBox="1"/>
          <p:nvPr/>
        </p:nvSpPr>
        <p:spPr>
          <a:xfrm>
            <a:off x="113728" y="5082469"/>
            <a:ext cx="2400901" cy="480131"/>
          </a:xfrm>
          <a:prstGeom prst="rect">
            <a:avLst/>
          </a:prstGeom>
          <a:noFill/>
        </p:spPr>
        <p:txBody>
          <a:bodyPr wrap="square" lIns="0" tIns="0" rIns="0" bIns="0" rtlCol="0">
            <a:noAutofit/>
          </a:bodyPr>
          <a:lstStyle/>
          <a:p>
            <a:pPr algn="r">
              <a:lnSpc>
                <a:spcPct val="90000"/>
              </a:lnSpc>
            </a:pPr>
            <a:r>
              <a:rPr lang="en-GB" sz="1600" b="1" dirty="0">
                <a:solidFill>
                  <a:prstClr val="black"/>
                </a:solidFill>
                <a:latin typeface="Arial" panose="020B0604020202020204" pitchFamily="34" charset="0"/>
                <a:cs typeface="Arial" panose="020B0604020202020204" pitchFamily="34" charset="0"/>
              </a:rPr>
              <a:t>PK </a:t>
            </a:r>
            <a:r>
              <a:rPr lang="en-GB" sz="1600" b="1" dirty="0" smtClean="0">
                <a:solidFill>
                  <a:prstClr val="black"/>
                </a:solidFill>
                <a:latin typeface="Arial" panose="020B0604020202020204" pitchFamily="34" charset="0"/>
                <a:cs typeface="Arial" panose="020B0604020202020204" pitchFamily="34" charset="0"/>
              </a:rPr>
              <a:t>sampling </a:t>
            </a:r>
            <a:endParaRPr lang="en-GB" sz="1600" b="1" dirty="0">
              <a:solidFill>
                <a:prstClr val="black"/>
              </a:solidFill>
              <a:latin typeface="Arial" panose="020B0604020202020204" pitchFamily="34" charset="0"/>
              <a:cs typeface="Arial" panose="020B0604020202020204" pitchFamily="34" charset="0"/>
            </a:endParaRPr>
          </a:p>
        </p:txBody>
      </p:sp>
      <p:sp>
        <p:nvSpPr>
          <p:cNvPr id="87" name="Line 36"/>
          <p:cNvSpPr>
            <a:spLocks noChangeShapeType="1"/>
          </p:cNvSpPr>
          <p:nvPr/>
        </p:nvSpPr>
        <p:spPr bwMode="gray">
          <a:xfrm>
            <a:off x="2628515" y="5518945"/>
            <a:ext cx="0" cy="229244"/>
          </a:xfrm>
          <a:prstGeom prst="line">
            <a:avLst/>
          </a:prstGeom>
          <a:noFill/>
          <a:ln w="34925">
            <a:solidFill>
              <a:schemeClr val="tx2">
                <a:lumMod val="75000"/>
              </a:schemeClr>
            </a:solidFill>
            <a:round/>
            <a:headEnd type="triangle" w="lg" len="med"/>
            <a:tailEnd type="none" w="lg" len="med"/>
          </a:ln>
        </p:spPr>
        <p:txBody>
          <a:bodyPr/>
          <a:lstStyle/>
          <a:p>
            <a:endParaRPr lang="en-GB" sz="1400" b="1" dirty="0">
              <a:solidFill>
                <a:prstClr val="black"/>
              </a:solidFill>
              <a:latin typeface="Arial" panose="020B0604020202020204" pitchFamily="34" charset="0"/>
              <a:cs typeface="Arial" panose="020B0604020202020204" pitchFamily="34" charset="0"/>
            </a:endParaRPr>
          </a:p>
        </p:txBody>
      </p:sp>
      <p:sp>
        <p:nvSpPr>
          <p:cNvPr id="88" name="TextBox 87"/>
          <p:cNvSpPr txBox="1"/>
          <p:nvPr/>
        </p:nvSpPr>
        <p:spPr>
          <a:xfrm>
            <a:off x="750624" y="5496580"/>
            <a:ext cx="1762682" cy="523220"/>
          </a:xfrm>
          <a:prstGeom prst="rect">
            <a:avLst/>
          </a:prstGeom>
          <a:noFill/>
        </p:spPr>
        <p:txBody>
          <a:bodyPr wrap="square" lIns="0" tIns="0" rIns="0" bIns="0" rtlCol="0">
            <a:noAutofit/>
          </a:bodyPr>
          <a:lstStyle/>
          <a:p>
            <a:pPr algn="r"/>
            <a:r>
              <a:rPr lang="en-GB" sz="1600" b="1" dirty="0" smtClean="0">
                <a:solidFill>
                  <a:prstClr val="black"/>
                </a:solidFill>
                <a:latin typeface="Arial" panose="020B0604020202020204" pitchFamily="34" charset="0"/>
                <a:cs typeface="Arial" panose="020B0604020202020204" pitchFamily="34" charset="0"/>
              </a:rPr>
              <a:t>Echo</a:t>
            </a:r>
            <a:endParaRPr lang="en-GB" sz="1600" b="1" dirty="0">
              <a:solidFill>
                <a:prstClr val="black"/>
              </a:solidFill>
              <a:latin typeface="Arial" panose="020B0604020202020204" pitchFamily="34" charset="0"/>
              <a:cs typeface="Arial" panose="020B0604020202020204" pitchFamily="34" charset="0"/>
            </a:endParaRPr>
          </a:p>
        </p:txBody>
      </p:sp>
      <p:sp>
        <p:nvSpPr>
          <p:cNvPr id="90" name="Line 36"/>
          <p:cNvSpPr>
            <a:spLocks noChangeShapeType="1"/>
          </p:cNvSpPr>
          <p:nvPr/>
        </p:nvSpPr>
        <p:spPr bwMode="gray">
          <a:xfrm>
            <a:off x="7348134" y="5518945"/>
            <a:ext cx="0" cy="229244"/>
          </a:xfrm>
          <a:prstGeom prst="line">
            <a:avLst/>
          </a:prstGeom>
          <a:noFill/>
          <a:ln w="34925">
            <a:solidFill>
              <a:schemeClr val="tx2">
                <a:lumMod val="75000"/>
              </a:schemeClr>
            </a:solidFill>
            <a:round/>
            <a:headEnd type="triangle" w="lg" len="med"/>
            <a:tailEnd type="none" w="lg" len="med"/>
          </a:ln>
        </p:spPr>
        <p:txBody>
          <a:bodyPr/>
          <a:lstStyle/>
          <a:p>
            <a:endParaRPr lang="en-GB" sz="1400" b="1" dirty="0">
              <a:solidFill>
                <a:prstClr val="black"/>
              </a:solidFill>
              <a:latin typeface="Arial" panose="020B0604020202020204" pitchFamily="34" charset="0"/>
              <a:cs typeface="Arial" panose="020B0604020202020204" pitchFamily="34" charset="0"/>
            </a:endParaRPr>
          </a:p>
        </p:txBody>
      </p:sp>
      <p:cxnSp>
        <p:nvCxnSpPr>
          <p:cNvPr id="105" name="Straight Connector 104"/>
          <p:cNvCxnSpPr/>
          <p:nvPr/>
        </p:nvCxnSpPr>
        <p:spPr>
          <a:xfrm>
            <a:off x="624682" y="4889873"/>
            <a:ext cx="7473771" cy="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5" name="AutoShape 26"/>
          <p:cNvCxnSpPr>
            <a:cxnSpLocks noChangeShapeType="1"/>
          </p:cNvCxnSpPr>
          <p:nvPr/>
        </p:nvCxnSpPr>
        <p:spPr bwMode="auto">
          <a:xfrm>
            <a:off x="2246489" y="2325348"/>
            <a:ext cx="4779151" cy="0"/>
          </a:xfrm>
          <a:prstGeom prst="straightConnector1">
            <a:avLst/>
          </a:prstGeom>
          <a:noFill/>
          <a:ln w="38100">
            <a:solidFill>
              <a:schemeClr val="accent1">
                <a:lumMod val="75000"/>
              </a:schemeClr>
            </a:solidFill>
            <a:miter lim="800000"/>
            <a:headEnd/>
            <a:tailEnd type="triangle" w="med" len="med"/>
          </a:ln>
        </p:spPr>
      </p:cxnSp>
      <p:sp>
        <p:nvSpPr>
          <p:cNvPr id="78" name="Text Box 31"/>
          <p:cNvSpPr txBox="1">
            <a:spLocks noChangeArrowheads="1"/>
          </p:cNvSpPr>
          <p:nvPr/>
        </p:nvSpPr>
        <p:spPr bwMode="auto">
          <a:xfrm>
            <a:off x="2725572" y="2529506"/>
            <a:ext cx="2368848" cy="326955"/>
          </a:xfrm>
          <a:prstGeom prst="rect">
            <a:avLst/>
          </a:prstGeom>
          <a:noFill/>
          <a:ln w="9525">
            <a:noFill/>
            <a:miter lim="800000"/>
            <a:headEnd/>
            <a:tailEnd/>
          </a:ln>
        </p:spPr>
        <p:txBody>
          <a:bodyPr wrap="square" lIns="0" tIns="0" rIns="0" bIns="0" anchor="b" anchorCtr="0">
            <a:noAutofit/>
          </a:bodyPr>
          <a:lstStyle/>
          <a:p>
            <a:pPr>
              <a:lnSpc>
                <a:spcPct val="80000"/>
              </a:lnSpc>
            </a:pPr>
            <a:r>
              <a:rPr lang="en-GB" sz="1600" b="1" dirty="0">
                <a:solidFill>
                  <a:prstClr val="black"/>
                </a:solidFill>
                <a:latin typeface="Arial" panose="020B0604020202020204" pitchFamily="34" charset="0"/>
                <a:cs typeface="Arial" panose="020B0604020202020204" pitchFamily="34" charset="0"/>
              </a:rPr>
              <a:t>Placebo (n = </a:t>
            </a:r>
            <a:r>
              <a:rPr lang="en-GB" sz="1600" b="1" dirty="0" smtClean="0">
                <a:solidFill>
                  <a:prstClr val="black"/>
                </a:solidFill>
                <a:latin typeface="Arial" panose="020B0604020202020204" pitchFamily="34" charset="0"/>
                <a:cs typeface="Arial" panose="020B0604020202020204" pitchFamily="34" charset="0"/>
              </a:rPr>
              <a:t>149)</a:t>
            </a:r>
            <a:endParaRPr lang="en-GB" sz="1600" b="1" dirty="0">
              <a:solidFill>
                <a:prstClr val="black"/>
              </a:solidFill>
              <a:latin typeface="Arial" panose="020B0604020202020204" pitchFamily="34" charset="0"/>
              <a:cs typeface="Arial" panose="020B0604020202020204" pitchFamily="34" charset="0"/>
            </a:endParaRPr>
          </a:p>
        </p:txBody>
      </p:sp>
      <p:cxnSp>
        <p:nvCxnSpPr>
          <p:cNvPr id="81" name="AutoShape 27"/>
          <p:cNvCxnSpPr>
            <a:cxnSpLocks noChangeShapeType="1"/>
          </p:cNvCxnSpPr>
          <p:nvPr/>
        </p:nvCxnSpPr>
        <p:spPr bwMode="auto">
          <a:xfrm flipV="1">
            <a:off x="2649372" y="1740315"/>
            <a:ext cx="4376268" cy="608874"/>
          </a:xfrm>
          <a:prstGeom prst="bentConnector3">
            <a:avLst>
              <a:gd name="adj1" fmla="val 201"/>
            </a:avLst>
          </a:prstGeom>
          <a:noFill/>
          <a:ln w="38100">
            <a:solidFill>
              <a:schemeClr val="accent1">
                <a:lumMod val="75000"/>
              </a:schemeClr>
            </a:solidFill>
            <a:miter lim="800000"/>
            <a:headEnd/>
            <a:tailEnd type="triangle" w="med" len="med"/>
          </a:ln>
        </p:spPr>
      </p:cxnSp>
      <p:sp>
        <p:nvSpPr>
          <p:cNvPr id="101" name="Oval 100"/>
          <p:cNvSpPr/>
          <p:nvPr/>
        </p:nvSpPr>
        <p:spPr>
          <a:xfrm>
            <a:off x="4385508" y="1663389"/>
            <a:ext cx="109728" cy="109728"/>
          </a:xfrm>
          <a:prstGeom prst="ellipse">
            <a:avLst/>
          </a:prstGeom>
          <a:solidFill>
            <a:schemeClr val="accent3"/>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white"/>
              </a:solidFill>
              <a:latin typeface="Arial" panose="020B0604020202020204" pitchFamily="34" charset="0"/>
              <a:cs typeface="Arial" panose="020B0604020202020204" pitchFamily="34" charset="0"/>
            </a:endParaRPr>
          </a:p>
        </p:txBody>
      </p:sp>
      <p:sp>
        <p:nvSpPr>
          <p:cNvPr id="102" name="Text Box 31"/>
          <p:cNvSpPr txBox="1">
            <a:spLocks noChangeArrowheads="1"/>
          </p:cNvSpPr>
          <p:nvPr/>
        </p:nvSpPr>
        <p:spPr bwMode="auto">
          <a:xfrm>
            <a:off x="2725572" y="1322604"/>
            <a:ext cx="4021000" cy="326955"/>
          </a:xfrm>
          <a:prstGeom prst="rect">
            <a:avLst/>
          </a:prstGeom>
          <a:noFill/>
          <a:ln w="9525">
            <a:noFill/>
            <a:miter lim="800000"/>
            <a:headEnd/>
            <a:tailEnd/>
          </a:ln>
        </p:spPr>
        <p:txBody>
          <a:bodyPr wrap="square" lIns="0" tIns="0" rIns="0" bIns="0" anchor="b" anchorCtr="0">
            <a:noAutofit/>
          </a:bodyPr>
          <a:lstStyle/>
          <a:p>
            <a:pPr>
              <a:lnSpc>
                <a:spcPct val="70000"/>
              </a:lnSpc>
            </a:pPr>
            <a:r>
              <a:rPr lang="en-GB" sz="1600" b="1" dirty="0">
                <a:solidFill>
                  <a:prstClr val="black"/>
                </a:solidFill>
                <a:latin typeface="Arial" panose="020B0604020202020204" pitchFamily="34" charset="0"/>
                <a:cs typeface="Arial" panose="020B0604020202020204" pitchFamily="34" charset="0"/>
              </a:rPr>
              <a:t>25 mg BID then 50 mg BID (n = </a:t>
            </a:r>
            <a:r>
              <a:rPr lang="en-GB" sz="1600" b="1" dirty="0" smtClean="0">
                <a:solidFill>
                  <a:prstClr val="black"/>
                </a:solidFill>
                <a:latin typeface="Arial" panose="020B0604020202020204" pitchFamily="34" charset="0"/>
                <a:cs typeface="Arial" panose="020B0604020202020204" pitchFamily="34" charset="0"/>
              </a:rPr>
              <a:t>149)</a:t>
            </a:r>
            <a:endParaRPr lang="en-GB" sz="1600" b="1" dirty="0">
              <a:solidFill>
                <a:prstClr val="black"/>
              </a:solidFill>
              <a:latin typeface="Arial" panose="020B0604020202020204" pitchFamily="34" charset="0"/>
              <a:cs typeface="Arial" panose="020B0604020202020204" pitchFamily="34" charset="0"/>
            </a:endParaRPr>
          </a:p>
        </p:txBody>
      </p:sp>
      <p:sp>
        <p:nvSpPr>
          <p:cNvPr id="104" name="Text Box 31"/>
          <p:cNvSpPr txBox="1">
            <a:spLocks noChangeArrowheads="1"/>
          </p:cNvSpPr>
          <p:nvPr/>
        </p:nvSpPr>
        <p:spPr bwMode="auto">
          <a:xfrm>
            <a:off x="2725572" y="1943852"/>
            <a:ext cx="2347912" cy="326955"/>
          </a:xfrm>
          <a:prstGeom prst="rect">
            <a:avLst/>
          </a:prstGeom>
          <a:noFill/>
          <a:ln w="9525">
            <a:noFill/>
            <a:miter lim="800000"/>
            <a:headEnd/>
            <a:tailEnd/>
          </a:ln>
        </p:spPr>
        <p:txBody>
          <a:bodyPr wrap="square" lIns="0" tIns="0" rIns="0" bIns="0" anchor="b" anchorCtr="0">
            <a:noAutofit/>
          </a:bodyPr>
          <a:lstStyle/>
          <a:p>
            <a:pPr>
              <a:lnSpc>
                <a:spcPct val="70000"/>
              </a:lnSpc>
            </a:pPr>
            <a:r>
              <a:rPr lang="en-GB" sz="1600" b="1" dirty="0">
                <a:solidFill>
                  <a:prstClr val="black"/>
                </a:solidFill>
                <a:latin typeface="Arial" panose="020B0604020202020204" pitchFamily="34" charset="0"/>
                <a:cs typeface="Arial" panose="020B0604020202020204" pitchFamily="34" charset="0"/>
              </a:rPr>
              <a:t>25 mg BID (n = </a:t>
            </a:r>
            <a:r>
              <a:rPr lang="en-GB" sz="1600" b="1" dirty="0" smtClean="0">
                <a:solidFill>
                  <a:prstClr val="black"/>
                </a:solidFill>
                <a:latin typeface="Arial" panose="020B0604020202020204" pitchFamily="34" charset="0"/>
                <a:cs typeface="Arial" panose="020B0604020202020204" pitchFamily="34" charset="0"/>
              </a:rPr>
              <a:t>150)</a:t>
            </a:r>
            <a:endParaRPr lang="en-GB" sz="1600" b="1" dirty="0">
              <a:solidFill>
                <a:prstClr val="black"/>
              </a:solidFill>
              <a:latin typeface="Arial" panose="020B0604020202020204" pitchFamily="34" charset="0"/>
              <a:cs typeface="Arial" panose="020B0604020202020204" pitchFamily="34" charset="0"/>
            </a:endParaRPr>
          </a:p>
        </p:txBody>
      </p:sp>
      <p:sp>
        <p:nvSpPr>
          <p:cNvPr id="106" name="Line 36"/>
          <p:cNvSpPr>
            <a:spLocks noChangeShapeType="1"/>
          </p:cNvSpPr>
          <p:nvPr/>
        </p:nvSpPr>
        <p:spPr bwMode="gray">
          <a:xfrm>
            <a:off x="5468772" y="5534820"/>
            <a:ext cx="0" cy="229244"/>
          </a:xfrm>
          <a:prstGeom prst="line">
            <a:avLst/>
          </a:prstGeom>
          <a:noFill/>
          <a:ln w="34925">
            <a:solidFill>
              <a:schemeClr val="tx2">
                <a:lumMod val="75000"/>
              </a:schemeClr>
            </a:solidFill>
            <a:round/>
            <a:headEnd type="triangle" w="lg" len="med"/>
            <a:tailEnd type="none" w="lg" len="med"/>
          </a:ln>
        </p:spPr>
        <p:txBody>
          <a:bodyPr/>
          <a:lstStyle/>
          <a:p>
            <a:endParaRPr lang="en-GB" sz="1400" b="1" dirty="0">
              <a:solidFill>
                <a:prstClr val="black"/>
              </a:solidFill>
              <a:latin typeface="Arial" panose="020B0604020202020204" pitchFamily="34" charset="0"/>
              <a:cs typeface="Arial" panose="020B0604020202020204" pitchFamily="34" charset="0"/>
            </a:endParaRPr>
          </a:p>
        </p:txBody>
      </p:sp>
      <p:sp>
        <p:nvSpPr>
          <p:cNvPr id="112" name="Rectangle 17"/>
          <p:cNvSpPr>
            <a:spLocks noChangeArrowheads="1"/>
          </p:cNvSpPr>
          <p:nvPr/>
        </p:nvSpPr>
        <p:spPr bwMode="auto">
          <a:xfrm>
            <a:off x="7068972" y="1238595"/>
            <a:ext cx="535788" cy="2196548"/>
          </a:xfrm>
          <a:prstGeom prst="roundRect">
            <a:avLst/>
          </a:prstGeom>
          <a:solidFill>
            <a:schemeClr val="accent1">
              <a:lumMod val="75000"/>
            </a:schemeClr>
          </a:solidFill>
          <a:ln w="1651" cap="rnd">
            <a:noFill/>
            <a:round/>
            <a:headEnd/>
            <a:tailEnd/>
          </a:ln>
          <a:effectLst/>
          <a:scene3d>
            <a:camera prst="orthographicFront">
              <a:rot lat="0" lon="0" rev="0"/>
            </a:camera>
            <a:lightRig rig="contrasting" dir="t">
              <a:rot lat="0" lon="0" rev="7800000"/>
            </a:lightRig>
          </a:scene3d>
          <a:sp3d extrusionH="76200" contourW="12700">
            <a:bevelT w="139700" h="139700"/>
            <a:extrusionClr>
              <a:schemeClr val="tx2"/>
            </a:extrusionClr>
            <a:contourClr>
              <a:schemeClr val="accent1">
                <a:lumMod val="40000"/>
                <a:lumOff val="60000"/>
              </a:schemeClr>
            </a:contourClr>
          </a:sp3d>
        </p:spPr>
        <p:txBody>
          <a:bodyPr vert="vert270" anchor="ctr" anchorCtr="1"/>
          <a:lstStyle/>
          <a:p>
            <a:pPr algn="ctr">
              <a:buClr>
                <a:srgbClr val="007CC2"/>
              </a:buClr>
            </a:pPr>
            <a:r>
              <a:rPr lang="en-GB" sz="1600" b="1" dirty="0">
                <a:solidFill>
                  <a:prstClr val="white"/>
                </a:solidFill>
                <a:latin typeface="Arial" panose="020B0604020202020204" pitchFamily="34" charset="0"/>
                <a:cs typeface="Arial" panose="020B0604020202020204" pitchFamily="34" charset="0"/>
              </a:rPr>
              <a:t>End of IP Administration</a:t>
            </a:r>
          </a:p>
        </p:txBody>
      </p:sp>
      <p:sp>
        <p:nvSpPr>
          <p:cNvPr id="117" name="Line 36"/>
          <p:cNvSpPr>
            <a:spLocks noChangeShapeType="1"/>
          </p:cNvSpPr>
          <p:nvPr/>
        </p:nvSpPr>
        <p:spPr bwMode="auto">
          <a:xfrm>
            <a:off x="8134772" y="3574900"/>
            <a:ext cx="0" cy="136525"/>
          </a:xfrm>
          <a:prstGeom prst="line">
            <a:avLst/>
          </a:prstGeom>
          <a:noFill/>
          <a:ln w="19050">
            <a:solidFill>
              <a:schemeClr val="accent1"/>
            </a:solidFill>
            <a:round/>
            <a:headEnd/>
            <a:tailEnd type="oval" w="med" len="med"/>
          </a:ln>
        </p:spPr>
        <p:txBody>
          <a:bodyPr/>
          <a:lstStyle/>
          <a:p>
            <a:endParaRPr lang="en-GB" b="1" dirty="0">
              <a:solidFill>
                <a:prstClr val="black"/>
              </a:solidFill>
              <a:latin typeface="Arial" panose="020B0604020202020204" pitchFamily="34" charset="0"/>
              <a:cs typeface="Arial" panose="020B0604020202020204" pitchFamily="34" charset="0"/>
            </a:endParaRPr>
          </a:p>
        </p:txBody>
      </p:sp>
      <p:sp>
        <p:nvSpPr>
          <p:cNvPr id="132" name="Text Box 31"/>
          <p:cNvSpPr txBox="1">
            <a:spLocks noChangeArrowheads="1"/>
          </p:cNvSpPr>
          <p:nvPr/>
        </p:nvSpPr>
        <p:spPr bwMode="auto">
          <a:xfrm>
            <a:off x="7811344" y="3728594"/>
            <a:ext cx="646856" cy="307777"/>
          </a:xfrm>
          <a:prstGeom prst="rect">
            <a:avLst/>
          </a:prstGeom>
          <a:noFill/>
          <a:ln w="9525">
            <a:noFill/>
            <a:miter lim="800000"/>
            <a:headEnd/>
            <a:tailEnd/>
          </a:ln>
        </p:spPr>
        <p:txBody>
          <a:bodyPr wrap="square" lIns="0" tIns="0" rIns="0" bIns="0">
            <a:noAutofit/>
          </a:bodyPr>
          <a:lstStyle/>
          <a:p>
            <a:pPr algn="ctr"/>
            <a:r>
              <a:rPr lang="en-GB" sz="1600" b="1" dirty="0">
                <a:solidFill>
                  <a:srgbClr val="000000"/>
                </a:solidFill>
                <a:latin typeface="Arial" panose="020B0604020202020204" pitchFamily="34" charset="0"/>
                <a:cs typeface="Arial" panose="020B0604020202020204" pitchFamily="34" charset="0"/>
              </a:rPr>
              <a:t>24</a:t>
            </a:r>
          </a:p>
        </p:txBody>
      </p:sp>
      <p:sp>
        <p:nvSpPr>
          <p:cNvPr id="135" name="Rectangle 17"/>
          <p:cNvSpPr>
            <a:spLocks noChangeArrowheads="1"/>
          </p:cNvSpPr>
          <p:nvPr/>
        </p:nvSpPr>
        <p:spPr bwMode="auto">
          <a:xfrm>
            <a:off x="7945272" y="1238595"/>
            <a:ext cx="429108" cy="2196548"/>
          </a:xfrm>
          <a:prstGeom prst="roundRect">
            <a:avLst/>
          </a:prstGeom>
          <a:solidFill>
            <a:schemeClr val="accent1">
              <a:lumMod val="75000"/>
            </a:schemeClr>
          </a:solidFill>
          <a:ln w="1651" cap="rnd">
            <a:noFill/>
            <a:round/>
            <a:headEnd/>
            <a:tailEnd/>
          </a:ln>
          <a:effectLst/>
          <a:scene3d>
            <a:camera prst="orthographicFront">
              <a:rot lat="0" lon="0" rev="0"/>
            </a:camera>
            <a:lightRig rig="contrasting" dir="t">
              <a:rot lat="0" lon="0" rev="7800000"/>
            </a:lightRig>
          </a:scene3d>
          <a:sp3d extrusionH="76200" contourW="12700">
            <a:bevelT w="139700" h="139700"/>
            <a:extrusionClr>
              <a:schemeClr val="tx2"/>
            </a:extrusionClr>
            <a:contourClr>
              <a:schemeClr val="accent1">
                <a:lumMod val="40000"/>
                <a:lumOff val="60000"/>
              </a:schemeClr>
            </a:contourClr>
          </a:sp3d>
        </p:spPr>
        <p:txBody>
          <a:bodyPr vert="vert270" anchor="ctr" anchorCtr="1"/>
          <a:lstStyle/>
          <a:p>
            <a:pPr algn="ctr">
              <a:buClr>
                <a:srgbClr val="007CC2"/>
              </a:buClr>
            </a:pPr>
            <a:r>
              <a:rPr lang="en-GB" sz="1600" b="1" dirty="0" smtClean="0">
                <a:solidFill>
                  <a:prstClr val="white"/>
                </a:solidFill>
                <a:latin typeface="Arial" panose="020B0604020202020204" pitchFamily="34" charset="0"/>
                <a:cs typeface="Arial" panose="020B0604020202020204" pitchFamily="34" charset="0"/>
              </a:rPr>
              <a:t>End of Study </a:t>
            </a:r>
            <a:r>
              <a:rPr lang="en-GB" sz="1600" b="1" dirty="0">
                <a:solidFill>
                  <a:prstClr val="white"/>
                </a:solidFill>
                <a:latin typeface="Arial" panose="020B0604020202020204" pitchFamily="34" charset="0"/>
                <a:cs typeface="Arial" panose="020B0604020202020204" pitchFamily="34" charset="0"/>
              </a:rPr>
              <a:t>Visit</a:t>
            </a:r>
          </a:p>
        </p:txBody>
      </p:sp>
      <p:sp>
        <p:nvSpPr>
          <p:cNvPr id="63" name="TextBox 62"/>
          <p:cNvSpPr txBox="1"/>
          <p:nvPr/>
        </p:nvSpPr>
        <p:spPr>
          <a:xfrm>
            <a:off x="2308766" y="5914781"/>
            <a:ext cx="2595582" cy="307777"/>
          </a:xfrm>
          <a:prstGeom prst="rect">
            <a:avLst/>
          </a:prstGeom>
          <a:noFill/>
        </p:spPr>
        <p:txBody>
          <a:bodyPr wrap="square" lIns="0" tIns="0" rIns="0" bIns="0" rtlCol="0">
            <a:noAutofit/>
          </a:bodyPr>
          <a:lstStyle/>
          <a:p>
            <a:endParaRPr lang="en-US" sz="1000" dirty="0">
              <a:solidFill>
                <a:prstClr val="black"/>
              </a:solidFill>
              <a:latin typeface="Arial" panose="020B0604020202020204" pitchFamily="34" charset="0"/>
              <a:cs typeface="Arial" panose="020B0604020202020204" pitchFamily="34" charset="0"/>
            </a:endParaRPr>
          </a:p>
        </p:txBody>
      </p:sp>
      <p:sp>
        <p:nvSpPr>
          <p:cNvPr id="73" name="Line 36"/>
          <p:cNvSpPr>
            <a:spLocks noChangeShapeType="1"/>
          </p:cNvSpPr>
          <p:nvPr/>
        </p:nvSpPr>
        <p:spPr bwMode="gray">
          <a:xfrm>
            <a:off x="3106572" y="5017348"/>
            <a:ext cx="0" cy="229244"/>
          </a:xfrm>
          <a:prstGeom prst="line">
            <a:avLst/>
          </a:prstGeom>
          <a:noFill/>
          <a:ln w="34925">
            <a:solidFill>
              <a:srgbClr val="C00000"/>
            </a:solidFill>
            <a:round/>
            <a:headEnd type="triangle" w="lg" len="med"/>
            <a:tailEnd type="none" w="lg" len="med"/>
          </a:ln>
        </p:spPr>
        <p:txBody>
          <a:bodyPr/>
          <a:lstStyle/>
          <a:p>
            <a:endParaRPr lang="en-GB" sz="1400" b="1" dirty="0">
              <a:solidFill>
                <a:prstClr val="black"/>
              </a:solidFill>
              <a:latin typeface="Arial" panose="020B0604020202020204" pitchFamily="34" charset="0"/>
              <a:cs typeface="Arial" panose="020B0604020202020204" pitchFamily="34" charset="0"/>
            </a:endParaRPr>
          </a:p>
        </p:txBody>
      </p:sp>
      <p:sp>
        <p:nvSpPr>
          <p:cNvPr id="76" name="Line 36"/>
          <p:cNvSpPr>
            <a:spLocks noChangeShapeType="1"/>
          </p:cNvSpPr>
          <p:nvPr/>
        </p:nvSpPr>
        <p:spPr bwMode="gray">
          <a:xfrm>
            <a:off x="5468772" y="5017348"/>
            <a:ext cx="0" cy="229244"/>
          </a:xfrm>
          <a:prstGeom prst="line">
            <a:avLst/>
          </a:prstGeom>
          <a:noFill/>
          <a:ln w="34925">
            <a:solidFill>
              <a:srgbClr val="C00000"/>
            </a:solidFill>
            <a:round/>
            <a:headEnd type="triangle" w="lg" len="med"/>
            <a:tailEnd type="none" w="lg" len="med"/>
          </a:ln>
        </p:spPr>
        <p:txBody>
          <a:bodyPr/>
          <a:lstStyle/>
          <a:p>
            <a:endParaRPr lang="en-GB" sz="1400" b="1" dirty="0">
              <a:solidFill>
                <a:prstClr val="black"/>
              </a:solidFill>
              <a:latin typeface="Arial" panose="020B0604020202020204" pitchFamily="34" charset="0"/>
              <a:cs typeface="Arial" panose="020B0604020202020204" pitchFamily="34" charset="0"/>
            </a:endParaRPr>
          </a:p>
        </p:txBody>
      </p:sp>
      <p:sp>
        <p:nvSpPr>
          <p:cNvPr id="69" name="TextBox 68"/>
          <p:cNvSpPr txBox="1"/>
          <p:nvPr/>
        </p:nvSpPr>
        <p:spPr>
          <a:xfrm>
            <a:off x="634350" y="5790924"/>
            <a:ext cx="2133600" cy="523220"/>
          </a:xfrm>
          <a:prstGeom prst="rect">
            <a:avLst/>
          </a:prstGeom>
          <a:noFill/>
        </p:spPr>
        <p:txBody>
          <a:bodyPr wrap="square" lIns="0" tIns="0" rIns="0" bIns="0" rtlCol="0">
            <a:noAutofit/>
          </a:bodyPr>
          <a:lstStyle/>
          <a:p>
            <a:endParaRPr lang="en-US" sz="1000" dirty="0">
              <a:solidFill>
                <a:prstClr val="black"/>
              </a:solidFill>
              <a:latin typeface="Arial" panose="020B0604020202020204" pitchFamily="34" charset="0"/>
              <a:cs typeface="Arial" panose="020B0604020202020204" pitchFamily="34" charset="0"/>
            </a:endParaRPr>
          </a:p>
        </p:txBody>
      </p:sp>
      <p:sp>
        <p:nvSpPr>
          <p:cNvPr id="93" name="TextBox 92"/>
          <p:cNvSpPr txBox="1"/>
          <p:nvPr/>
        </p:nvSpPr>
        <p:spPr>
          <a:xfrm>
            <a:off x="3784454" y="1777968"/>
            <a:ext cx="1707178" cy="307777"/>
          </a:xfrm>
          <a:prstGeom prst="rect">
            <a:avLst/>
          </a:prstGeom>
          <a:noFill/>
        </p:spPr>
        <p:txBody>
          <a:bodyPr wrap="square" lIns="0" tIns="0" rIns="0" bIns="0" rtlCol="0">
            <a:noAutofit/>
          </a:bodyPr>
          <a:lstStyle/>
          <a:p>
            <a:pPr algn="ctr"/>
            <a:r>
              <a:rPr lang="en-US" sz="1600" b="1" dirty="0">
                <a:solidFill>
                  <a:srgbClr val="00B050"/>
                </a:solidFill>
                <a:latin typeface="Arial" panose="020B0604020202020204" pitchFamily="34" charset="0"/>
                <a:cs typeface="Arial" panose="020B0604020202020204" pitchFamily="34" charset="0"/>
              </a:rPr>
              <a:t>Dose adjustment</a:t>
            </a:r>
          </a:p>
        </p:txBody>
      </p:sp>
      <p:sp>
        <p:nvSpPr>
          <p:cNvPr id="77" name="Text Box 31"/>
          <p:cNvSpPr txBox="1">
            <a:spLocks noChangeArrowheads="1"/>
          </p:cNvSpPr>
          <p:nvPr/>
        </p:nvSpPr>
        <p:spPr bwMode="auto">
          <a:xfrm>
            <a:off x="5235707" y="3710766"/>
            <a:ext cx="515144" cy="307777"/>
          </a:xfrm>
          <a:prstGeom prst="rect">
            <a:avLst/>
          </a:prstGeom>
          <a:noFill/>
          <a:ln w="9525">
            <a:noFill/>
            <a:miter lim="800000"/>
            <a:headEnd/>
            <a:tailEnd/>
          </a:ln>
        </p:spPr>
        <p:txBody>
          <a:bodyPr wrap="square" lIns="0" tIns="0" rIns="0" bIns="0">
            <a:noAutofit/>
          </a:bodyPr>
          <a:lstStyle/>
          <a:p>
            <a:pPr algn="ctr">
              <a:spcBef>
                <a:spcPct val="50000"/>
              </a:spcBef>
            </a:pPr>
            <a:r>
              <a:rPr lang="en-GB" sz="1600" b="1" dirty="0">
                <a:solidFill>
                  <a:srgbClr val="000000"/>
                </a:solidFill>
                <a:latin typeface="Arial" panose="020B0604020202020204" pitchFamily="34" charset="0"/>
                <a:cs typeface="Arial" panose="020B0604020202020204" pitchFamily="34" charset="0"/>
              </a:rPr>
              <a:t>12</a:t>
            </a:r>
          </a:p>
        </p:txBody>
      </p:sp>
      <p:sp>
        <p:nvSpPr>
          <p:cNvPr id="82" name="Line 36"/>
          <p:cNvSpPr>
            <a:spLocks noChangeShapeType="1"/>
          </p:cNvSpPr>
          <p:nvPr/>
        </p:nvSpPr>
        <p:spPr bwMode="gray">
          <a:xfrm>
            <a:off x="7349820" y="5037429"/>
            <a:ext cx="0" cy="182875"/>
          </a:xfrm>
          <a:prstGeom prst="line">
            <a:avLst/>
          </a:prstGeom>
          <a:noFill/>
          <a:ln w="28575">
            <a:solidFill>
              <a:schemeClr val="tx2">
                <a:lumMod val="75000"/>
              </a:schemeClr>
            </a:solidFill>
            <a:round/>
            <a:headEnd type="triangle" w="lg" len="med"/>
            <a:tailEnd type="none" w="lg" len="med"/>
          </a:ln>
        </p:spPr>
        <p:txBody>
          <a:bodyPr/>
          <a:lstStyle/>
          <a:p>
            <a:endParaRPr lang="en-GB" sz="1400" dirty="0">
              <a:solidFill>
                <a:prstClr val="black"/>
              </a:solidFill>
              <a:latin typeface="Arial" panose="020B0604020202020204" pitchFamily="34" charset="0"/>
              <a:cs typeface="Arial" panose="020B0604020202020204" pitchFamily="34" charset="0"/>
            </a:endParaRPr>
          </a:p>
        </p:txBody>
      </p:sp>
      <p:sp>
        <p:nvSpPr>
          <p:cNvPr id="85" name="Oval 84"/>
          <p:cNvSpPr/>
          <p:nvPr/>
        </p:nvSpPr>
        <p:spPr>
          <a:xfrm>
            <a:off x="4385508" y="2280501"/>
            <a:ext cx="109728" cy="109728"/>
          </a:xfrm>
          <a:prstGeom prst="ellipse">
            <a:avLst/>
          </a:prstGeom>
          <a:solidFill>
            <a:schemeClr val="bg1"/>
          </a:solidFill>
          <a:ln>
            <a:solidFill>
              <a:schemeClr val="accent3"/>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white"/>
              </a:solidFill>
              <a:latin typeface="Arial" panose="020B0604020202020204" pitchFamily="34" charset="0"/>
              <a:cs typeface="Arial" panose="020B0604020202020204" pitchFamily="34" charset="0"/>
            </a:endParaRPr>
          </a:p>
        </p:txBody>
      </p:sp>
      <p:sp>
        <p:nvSpPr>
          <p:cNvPr id="89" name="Oval 88"/>
          <p:cNvSpPr/>
          <p:nvPr/>
        </p:nvSpPr>
        <p:spPr>
          <a:xfrm>
            <a:off x="4386176" y="2853803"/>
            <a:ext cx="109728" cy="109728"/>
          </a:xfrm>
          <a:prstGeom prst="ellipse">
            <a:avLst/>
          </a:prstGeom>
          <a:solidFill>
            <a:schemeClr val="bg1"/>
          </a:solidFill>
          <a:ln>
            <a:solidFill>
              <a:schemeClr val="accent3"/>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white"/>
              </a:solidFill>
              <a:latin typeface="Arial" panose="020B0604020202020204" pitchFamily="34" charset="0"/>
              <a:cs typeface="Arial" panose="020B0604020202020204" pitchFamily="34" charset="0"/>
            </a:endParaRPr>
          </a:p>
        </p:txBody>
      </p:sp>
      <p:grpSp>
        <p:nvGrpSpPr>
          <p:cNvPr id="2" name="Group 1"/>
          <p:cNvGrpSpPr/>
          <p:nvPr/>
        </p:nvGrpSpPr>
        <p:grpSpPr>
          <a:xfrm>
            <a:off x="228600" y="6217729"/>
            <a:ext cx="4242478" cy="480251"/>
            <a:chOff x="990600" y="6035040"/>
            <a:chExt cx="4242478" cy="480251"/>
          </a:xfrm>
        </p:grpSpPr>
        <p:sp>
          <p:nvSpPr>
            <p:cNvPr id="67" name="Line 36"/>
            <p:cNvSpPr>
              <a:spLocks noChangeShapeType="1"/>
            </p:cNvSpPr>
            <p:nvPr/>
          </p:nvSpPr>
          <p:spPr bwMode="auto">
            <a:xfrm>
              <a:off x="1005840" y="6035040"/>
              <a:ext cx="0" cy="229244"/>
            </a:xfrm>
            <a:prstGeom prst="line">
              <a:avLst/>
            </a:prstGeom>
            <a:noFill/>
            <a:ln w="34925">
              <a:solidFill>
                <a:srgbClr val="C00000"/>
              </a:solidFill>
              <a:round/>
              <a:headEnd type="triangle" w="lg" len="med"/>
              <a:tailEnd type="none" w="lg" len="med"/>
            </a:ln>
          </p:spPr>
          <p:txBody>
            <a:bodyPr/>
            <a:lstStyle/>
            <a:p>
              <a:endParaRPr lang="en-GB" b="1" dirty="0">
                <a:solidFill>
                  <a:prstClr val="black"/>
                </a:solidFill>
              </a:endParaRPr>
            </a:p>
          </p:txBody>
        </p:sp>
        <p:sp>
          <p:nvSpPr>
            <p:cNvPr id="55" name="Rectangle 54"/>
            <p:cNvSpPr/>
            <p:nvPr/>
          </p:nvSpPr>
          <p:spPr>
            <a:xfrm>
              <a:off x="990600" y="6096000"/>
              <a:ext cx="4242478" cy="419291"/>
            </a:xfrm>
            <a:prstGeom prst="rect">
              <a:avLst/>
            </a:prstGeom>
          </p:spPr>
          <p:txBody>
            <a:bodyPr wrap="square" lIns="0" tIns="0" rIns="0" bIns="0" anchor="b" anchorCtr="0">
              <a:noAutofit/>
            </a:bodyPr>
            <a:lstStyle/>
            <a:p>
              <a:pPr>
                <a:tabLst>
                  <a:tab pos="112713" algn="l"/>
                </a:tabLst>
              </a:pPr>
              <a:r>
                <a:rPr lang="en-US" sz="1100" dirty="0">
                  <a:solidFill>
                    <a:srgbClr val="000000"/>
                  </a:solidFill>
                  <a:latin typeface="Arial" panose="020B0604020202020204" pitchFamily="34" charset="0"/>
                  <a:cs typeface="Arial" panose="020B0604020202020204" pitchFamily="34" charset="0"/>
                </a:rPr>
                <a:t> 	</a:t>
              </a:r>
              <a:endParaRPr lang="en-US" sz="1100" dirty="0" smtClean="0">
                <a:solidFill>
                  <a:srgbClr val="000000"/>
                </a:solidFill>
                <a:latin typeface="Arial" panose="020B0604020202020204" pitchFamily="34" charset="0"/>
                <a:cs typeface="Arial" panose="020B0604020202020204" pitchFamily="34" charset="0"/>
              </a:endParaRPr>
            </a:p>
            <a:p>
              <a:pPr>
                <a:tabLst>
                  <a:tab pos="112713" algn="l"/>
                </a:tabLst>
              </a:pPr>
              <a:endParaRPr lang="en-US" sz="1100" dirty="0">
                <a:solidFill>
                  <a:srgbClr val="000000"/>
                </a:solidFill>
                <a:latin typeface="Arial" panose="020B0604020202020204" pitchFamily="34" charset="0"/>
                <a:cs typeface="Arial" panose="020B0604020202020204" pitchFamily="34" charset="0"/>
              </a:endParaRPr>
            </a:p>
            <a:p>
              <a:pPr>
                <a:tabLst>
                  <a:tab pos="112713" algn="l"/>
                </a:tabLst>
              </a:pPr>
              <a:endParaRPr lang="en-US" sz="1100" dirty="0" smtClean="0">
                <a:solidFill>
                  <a:srgbClr val="000000"/>
                </a:solidFill>
                <a:latin typeface="Arial" panose="020B0604020202020204" pitchFamily="34" charset="0"/>
                <a:cs typeface="Arial" panose="020B0604020202020204" pitchFamily="34" charset="0"/>
              </a:endParaRPr>
            </a:p>
            <a:p>
              <a:pPr>
                <a:spcAft>
                  <a:spcPts val="600"/>
                </a:spcAft>
                <a:tabLst>
                  <a:tab pos="112713" algn="l"/>
                </a:tabLst>
              </a:pPr>
              <a:r>
                <a:rPr lang="en-US" sz="1100" dirty="0" smtClean="0">
                  <a:solidFill>
                    <a:prstClr val="black"/>
                  </a:solidFill>
                  <a:latin typeface="Arial" panose="020B0604020202020204" pitchFamily="34" charset="0"/>
                  <a:cs typeface="Arial" panose="020B0604020202020204" pitchFamily="34" charset="0"/>
                </a:rPr>
                <a:t>   Intensive </a:t>
              </a:r>
              <a:r>
                <a:rPr lang="en-US" sz="1100" dirty="0">
                  <a:solidFill>
                    <a:prstClr val="black"/>
                  </a:solidFill>
                  <a:latin typeface="Arial" panose="020B0604020202020204" pitchFamily="34" charset="0"/>
                  <a:cs typeface="Arial" panose="020B0604020202020204" pitchFamily="34" charset="0"/>
                </a:rPr>
                <a:t>PK </a:t>
              </a:r>
              <a:r>
                <a:rPr lang="en-US" sz="1100" dirty="0" smtClean="0">
                  <a:solidFill>
                    <a:prstClr val="black"/>
                  </a:solidFill>
                  <a:latin typeface="Arial" panose="020B0604020202020204" pitchFamily="34" charset="0"/>
                  <a:cs typeface="Arial" panose="020B0604020202020204" pitchFamily="34" charset="0"/>
                </a:rPr>
                <a:t>sampling</a:t>
              </a:r>
            </a:p>
            <a:p>
              <a:pPr>
                <a:tabLst>
                  <a:tab pos="112713" algn="l"/>
                </a:tabLst>
              </a:pPr>
              <a:r>
                <a:rPr lang="en-US" sz="1100" dirty="0" smtClean="0">
                  <a:solidFill>
                    <a:prstClr val="black"/>
                  </a:solidFill>
                  <a:latin typeface="Arial" panose="020B0604020202020204" pitchFamily="34" charset="0"/>
                  <a:cs typeface="Arial" panose="020B0604020202020204" pitchFamily="34" charset="0"/>
                </a:rPr>
                <a:t>Echo, echocardiographic parameters; IP, investigational product</a:t>
              </a:r>
              <a:endParaRPr lang="en-US" sz="1100" dirty="0">
                <a:solidFill>
                  <a:srgbClr val="000000"/>
                </a:solidFill>
                <a:latin typeface="Arial" panose="020B0604020202020204" pitchFamily="34" charset="0"/>
                <a:cs typeface="Arial" panose="020B0604020202020204" pitchFamily="34" charset="0"/>
              </a:endParaRPr>
            </a:p>
          </p:txBody>
        </p:sp>
      </p:grpSp>
      <p:sp>
        <p:nvSpPr>
          <p:cNvPr id="58" name="Title 57"/>
          <p:cNvSpPr>
            <a:spLocks noGrp="1"/>
          </p:cNvSpPr>
          <p:nvPr>
            <p:ph type="title"/>
          </p:nvPr>
        </p:nvSpPr>
        <p:spPr>
          <a:xfrm>
            <a:off x="512460" y="45720"/>
            <a:ext cx="8077200" cy="990600"/>
          </a:xfrm>
        </p:spPr>
        <p:txBody>
          <a:bodyPr>
            <a:noAutofit/>
          </a:bodyPr>
          <a:lstStyle/>
          <a:p>
            <a:r>
              <a:rPr lang="en-US" sz="3200" b="1" dirty="0" smtClean="0">
                <a:latin typeface="Arial" panose="020B0604020202020204" pitchFamily="34" charset="0"/>
                <a:cs typeface="Arial" panose="020B0604020202020204" pitchFamily="34" charset="0"/>
              </a:rPr>
              <a:t>Expansion Phase</a:t>
            </a:r>
            <a:endParaRPr lang="en-US" sz="3200" b="1" i="1" dirty="0">
              <a:latin typeface="Arial" panose="020B0604020202020204" pitchFamily="34" charset="0"/>
              <a:cs typeface="Arial" panose="020B0604020202020204" pitchFamily="34" charset="0"/>
            </a:endParaRPr>
          </a:p>
        </p:txBody>
      </p:sp>
      <p:sp>
        <p:nvSpPr>
          <p:cNvPr id="56" name="Text Box 31"/>
          <p:cNvSpPr txBox="1">
            <a:spLocks noChangeArrowheads="1"/>
          </p:cNvSpPr>
          <p:nvPr/>
        </p:nvSpPr>
        <p:spPr bwMode="auto">
          <a:xfrm>
            <a:off x="2601826" y="4219002"/>
            <a:ext cx="3977394" cy="589217"/>
          </a:xfrm>
          <a:prstGeom prst="rect">
            <a:avLst/>
          </a:prstGeom>
          <a:noFill/>
          <a:ln w="9525">
            <a:noFill/>
            <a:miter lim="800000"/>
            <a:headEnd/>
            <a:tailEnd/>
          </a:ln>
        </p:spPr>
        <p:txBody>
          <a:bodyPr wrap="square" lIns="0" tIns="0" rIns="0" bIns="0">
            <a:noAutofit/>
          </a:bodyPr>
          <a:lstStyle/>
          <a:p>
            <a:pPr algn="ctr">
              <a:lnSpc>
                <a:spcPct val="95000"/>
              </a:lnSpc>
            </a:pPr>
            <a:r>
              <a:rPr lang="en-GB" sz="1400" b="1" dirty="0">
                <a:solidFill>
                  <a:prstClr val="black"/>
                </a:solidFill>
                <a:latin typeface="Arial" panose="020B0604020202020204" pitchFamily="34" charset="0"/>
                <a:cs typeface="Arial" panose="020B0604020202020204" pitchFamily="34" charset="0"/>
              </a:rPr>
              <a:t>Dose </a:t>
            </a:r>
            <a:r>
              <a:rPr lang="en-GB" sz="1400" b="1" dirty="0" smtClean="0">
                <a:solidFill>
                  <a:prstClr val="black"/>
                </a:solidFill>
                <a:latin typeface="Arial" panose="020B0604020202020204" pitchFamily="34" charset="0"/>
                <a:cs typeface="Arial" panose="020B0604020202020204" pitchFamily="34" charset="0"/>
              </a:rPr>
              <a:t>escalation from 25 mg BID to 50 mg BID based on OM trough concentration at Week 2</a:t>
            </a:r>
            <a:endParaRPr lang="en-GB" sz="1400" b="1" dirty="0">
              <a:solidFill>
                <a:prstClr val="black"/>
              </a:solidFill>
              <a:latin typeface="Arial" panose="020B0604020202020204" pitchFamily="34" charset="0"/>
              <a:cs typeface="Arial" panose="020B0604020202020204" pitchFamily="34" charset="0"/>
            </a:endParaRPr>
          </a:p>
          <a:p>
            <a:pPr algn="ctr">
              <a:lnSpc>
                <a:spcPct val="95000"/>
              </a:lnSpc>
            </a:pPr>
            <a:r>
              <a:rPr lang="en-GB" sz="1400" b="1" dirty="0" smtClean="0">
                <a:solidFill>
                  <a:prstClr val="black"/>
                </a:solidFill>
                <a:latin typeface="Arial" panose="020B0604020202020204" pitchFamily="34" charset="0"/>
                <a:cs typeface="Arial" panose="020B0604020202020204" pitchFamily="34" charset="0"/>
              </a:rPr>
              <a:t>Titration was blinded</a:t>
            </a:r>
            <a:endParaRPr lang="en-GB" sz="1400" b="1" dirty="0">
              <a:solidFill>
                <a:prstClr val="black"/>
              </a:solidFill>
              <a:latin typeface="Arial" panose="020B0604020202020204" pitchFamily="34" charset="0"/>
              <a:cs typeface="Arial" panose="020B0604020202020204" pitchFamily="34" charset="0"/>
            </a:endParaRPr>
          </a:p>
        </p:txBody>
      </p:sp>
      <p:pic>
        <p:nvPicPr>
          <p:cNvPr id="57" name="Picture 56"/>
          <p:cNvPicPr>
            <a:picLocks noChangeAspect="1" noChangeArrowheads="1"/>
          </p:cNvPicPr>
          <p:nvPr/>
        </p:nvPicPr>
        <p:blipFill>
          <a:blip r:embed="rId3" cstate="print"/>
          <a:srcRect/>
          <a:stretch>
            <a:fillRect/>
          </a:stretch>
        </p:blipFill>
        <p:spPr bwMode="auto">
          <a:xfrm>
            <a:off x="78001" y="64132"/>
            <a:ext cx="1484079" cy="554182"/>
          </a:xfrm>
          <a:prstGeom prst="rect">
            <a:avLst/>
          </a:prstGeom>
          <a:noFill/>
          <a:ln w="9525">
            <a:noFill/>
            <a:miter lim="800000"/>
            <a:headEnd/>
            <a:tailEnd/>
          </a:ln>
        </p:spPr>
      </p:pic>
    </p:spTree>
    <p:extLst>
      <p:ext uri="{BB962C8B-B14F-4D97-AF65-F5344CB8AC3E}">
        <p14:creationId xmlns:p14="http://schemas.microsoft.com/office/powerpoint/2010/main" val="2564471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srcRect/>
          <a:stretch>
            <a:fillRect/>
          </a:stretch>
        </p:blipFill>
        <p:spPr bwMode="auto">
          <a:xfrm>
            <a:off x="78001" y="64132"/>
            <a:ext cx="1484079" cy="554182"/>
          </a:xfrm>
          <a:prstGeom prst="rect">
            <a:avLst/>
          </a:prstGeom>
          <a:noFill/>
          <a:ln w="9525">
            <a:noFill/>
            <a:miter lim="800000"/>
            <a:headEnd/>
            <a:tailEnd/>
          </a:ln>
        </p:spPr>
      </p:pic>
      <p:sp>
        <p:nvSpPr>
          <p:cNvPr id="2" name="Title 1"/>
          <p:cNvSpPr>
            <a:spLocks noGrp="1"/>
          </p:cNvSpPr>
          <p:nvPr>
            <p:ph type="title"/>
          </p:nvPr>
        </p:nvSpPr>
        <p:spPr>
          <a:xfrm>
            <a:off x="1205686" y="334882"/>
            <a:ext cx="7646065" cy="613532"/>
          </a:xfrm>
        </p:spPr>
        <p:txBody>
          <a:bodyPr>
            <a:noAutofit/>
          </a:bodyPr>
          <a:lstStyle/>
          <a:p>
            <a:pPr algn="l"/>
            <a:r>
              <a:rPr lang="en-US" sz="3200" b="1" dirty="0" smtClean="0">
                <a:latin typeface="Arial" panose="020B0604020202020204" pitchFamily="34" charset="0"/>
                <a:cs typeface="Arial" panose="020B0604020202020204" pitchFamily="34" charset="0"/>
              </a:rPr>
              <a:t>Key Inclusion and Exclusion Criteria</a:t>
            </a:r>
            <a:endParaRPr lang="en-US" sz="3200" b="1" dirty="0">
              <a:latin typeface="Arial" panose="020B0604020202020204" pitchFamily="34" charset="0"/>
              <a:cs typeface="Arial" panose="020B0604020202020204" pitchFamily="34" charset="0"/>
            </a:endParaRPr>
          </a:p>
        </p:txBody>
      </p:sp>
      <p:sp>
        <p:nvSpPr>
          <p:cNvPr id="7" name="Rectangle 6"/>
          <p:cNvSpPr/>
          <p:nvPr/>
        </p:nvSpPr>
        <p:spPr>
          <a:xfrm>
            <a:off x="252248" y="1012335"/>
            <a:ext cx="8678392" cy="5127045"/>
          </a:xfrm>
          <a:prstGeom prst="rect">
            <a:avLst/>
          </a:prstGeom>
        </p:spPr>
        <p:txBody>
          <a:bodyPr wrap="square">
            <a:spAutoFit/>
          </a:bodyPr>
          <a:lstStyle/>
          <a:p>
            <a:pPr marL="285750" indent="-285750">
              <a:spcBef>
                <a:spcPts val="100"/>
              </a:spcBef>
              <a:buClr>
                <a:schemeClr val="accent4">
                  <a:lumMod val="50000"/>
                </a:schemeClr>
              </a:buClr>
              <a:buFont typeface="Arial" panose="020B0604020202020204" pitchFamily="34" charset="0"/>
              <a:buChar char="•"/>
              <a:tabLst>
                <a:tab pos="284163" algn="l"/>
              </a:tabLst>
            </a:pPr>
            <a:r>
              <a:rPr lang="en-US" sz="2400" b="1" dirty="0" smtClean="0">
                <a:latin typeface="Arial" panose="020B0604020202020204" pitchFamily="34" charset="0"/>
                <a:cs typeface="Arial" panose="020B0604020202020204" pitchFamily="34" charset="0"/>
              </a:rPr>
              <a:t>Key Inclusion Criteria</a:t>
            </a:r>
          </a:p>
          <a:p>
            <a:pPr marL="742950" lvl="1" indent="-285750">
              <a:spcBef>
                <a:spcPts val="100"/>
              </a:spcBef>
              <a:buClr>
                <a:schemeClr val="accent4">
                  <a:lumMod val="50000"/>
                </a:schemeClr>
              </a:buClr>
              <a:buFont typeface="Calibri" panose="020F0502020204030204" pitchFamily="34" charset="0"/>
              <a:buChar char="−"/>
            </a:pP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18 </a:t>
            </a:r>
            <a:r>
              <a:rPr lang="en-US" sz="2000" dirty="0" smtClean="0">
                <a:latin typeface="Arial" panose="020B0604020202020204" pitchFamily="34" charset="0"/>
                <a:cs typeface="Arial" panose="020B0604020202020204" pitchFamily="34" charset="0"/>
              </a:rPr>
              <a:t>and </a:t>
            </a:r>
            <a:r>
              <a:rPr lang="en-US" sz="2000" dirty="0">
                <a:latin typeface="Arial" panose="020B0604020202020204" pitchFamily="34" charset="0"/>
                <a:cs typeface="Arial" panose="020B0604020202020204" pitchFamily="34" charset="0"/>
              </a:rPr>
              <a:t>≤ 85 years of age </a:t>
            </a:r>
            <a:endParaRPr lang="en-US" sz="2000" dirty="0" smtClean="0">
              <a:latin typeface="Arial" panose="020B0604020202020204" pitchFamily="34" charset="0"/>
              <a:cs typeface="Arial" panose="020B0604020202020204" pitchFamily="34" charset="0"/>
            </a:endParaRPr>
          </a:p>
          <a:p>
            <a:pPr marL="742950" lvl="1" indent="-285750">
              <a:spcBef>
                <a:spcPts val="100"/>
              </a:spcBef>
              <a:buClr>
                <a:schemeClr val="accent4">
                  <a:lumMod val="50000"/>
                </a:schemeClr>
              </a:buClr>
              <a:buFont typeface="Calibri" panose="020F0502020204030204" pitchFamily="34" charset="0"/>
              <a:buChar char="−"/>
            </a:pPr>
            <a:r>
              <a:rPr lang="en-US" sz="2000" dirty="0" smtClean="0">
                <a:latin typeface="Arial" panose="020B0604020202020204" pitchFamily="34" charset="0"/>
                <a:cs typeface="Arial" panose="020B0604020202020204" pitchFamily="34" charset="0"/>
              </a:rPr>
              <a:t>History </a:t>
            </a:r>
            <a:r>
              <a:rPr lang="en-US" sz="2000" dirty="0">
                <a:latin typeface="Arial" panose="020B0604020202020204" pitchFamily="34" charset="0"/>
                <a:cs typeface="Arial" panose="020B0604020202020204" pitchFamily="34" charset="0"/>
              </a:rPr>
              <a:t>of chronic </a:t>
            </a:r>
            <a:r>
              <a:rPr lang="en-US" sz="2000" dirty="0" smtClean="0">
                <a:latin typeface="Arial" panose="020B0604020202020204" pitchFamily="34" charset="0"/>
                <a:cs typeface="Arial" panose="020B0604020202020204" pitchFamily="34" charset="0"/>
              </a:rPr>
              <a:t>HF</a:t>
            </a:r>
          </a:p>
          <a:p>
            <a:pPr marL="742950" lvl="1" indent="-285750">
              <a:spcBef>
                <a:spcPts val="100"/>
              </a:spcBef>
              <a:buClr>
                <a:schemeClr val="accent4">
                  <a:lumMod val="50000"/>
                </a:schemeClr>
              </a:buClr>
              <a:buFont typeface="Calibri" panose="020F0502020204030204" pitchFamily="34" charset="0"/>
              <a:buChar char="−"/>
            </a:pPr>
            <a:r>
              <a:rPr lang="en-US" sz="2000" dirty="0" smtClean="0">
                <a:latin typeface="Arial" panose="020B0604020202020204" pitchFamily="34" charset="0"/>
                <a:cs typeface="Arial" panose="020B0604020202020204" pitchFamily="34" charset="0"/>
              </a:rPr>
              <a:t>Treated with stable, optimal heart failure therapy</a:t>
            </a:r>
          </a:p>
          <a:p>
            <a:pPr marL="742950" lvl="1" indent="-285750">
              <a:spcBef>
                <a:spcPts val="100"/>
              </a:spcBef>
              <a:buClr>
                <a:schemeClr val="accent4">
                  <a:lumMod val="50000"/>
                </a:schemeClr>
              </a:buClr>
              <a:buFont typeface="Calibri" panose="020F0502020204030204" pitchFamily="34" charset="0"/>
              <a:buChar char="−"/>
            </a:pPr>
            <a:r>
              <a:rPr lang="en-US" sz="2000" dirty="0" smtClean="0">
                <a:latin typeface="Arial" panose="020B0604020202020204" pitchFamily="34" charset="0"/>
                <a:cs typeface="Arial" panose="020B0604020202020204" pitchFamily="34" charset="0"/>
              </a:rPr>
              <a:t>NYHA </a:t>
            </a:r>
            <a:r>
              <a:rPr lang="en-US" sz="2000" dirty="0">
                <a:latin typeface="Arial" panose="020B0604020202020204" pitchFamily="34" charset="0"/>
                <a:cs typeface="Arial" panose="020B0604020202020204" pitchFamily="34" charset="0"/>
              </a:rPr>
              <a:t>class II or </a:t>
            </a:r>
            <a:r>
              <a:rPr lang="en-US" sz="2000" dirty="0" smtClean="0">
                <a:latin typeface="Arial" panose="020B0604020202020204" pitchFamily="34" charset="0"/>
                <a:cs typeface="Arial" panose="020B0604020202020204" pitchFamily="34" charset="0"/>
              </a:rPr>
              <a:t>III</a:t>
            </a:r>
          </a:p>
          <a:p>
            <a:pPr marL="742950" lvl="1" indent="-285750">
              <a:spcBef>
                <a:spcPts val="100"/>
              </a:spcBef>
              <a:buClr>
                <a:schemeClr val="accent4">
                  <a:lumMod val="50000"/>
                </a:schemeClr>
              </a:buClr>
              <a:buFont typeface="Calibri" panose="020F0502020204030204" pitchFamily="34" charset="0"/>
              <a:buChar char="−"/>
            </a:pPr>
            <a:r>
              <a:rPr lang="en-US" sz="2000" dirty="0" smtClean="0">
                <a:latin typeface="Arial" panose="020B0604020202020204" pitchFamily="34" charset="0"/>
                <a:cs typeface="Arial" panose="020B0604020202020204" pitchFamily="34" charset="0"/>
              </a:rPr>
              <a:t>LVEF </a:t>
            </a:r>
            <a:r>
              <a:rPr lang="en-US" sz="2000" dirty="0">
                <a:latin typeface="Arial" panose="020B0604020202020204" pitchFamily="34" charset="0"/>
                <a:cs typeface="Arial" panose="020B0604020202020204" pitchFamily="34" charset="0"/>
              </a:rPr>
              <a:t>≤ 40% </a:t>
            </a:r>
            <a:endParaRPr lang="en-US" sz="2000" dirty="0" smtClean="0">
              <a:latin typeface="Arial" panose="020B0604020202020204" pitchFamily="34" charset="0"/>
              <a:cs typeface="Arial" panose="020B0604020202020204" pitchFamily="34" charset="0"/>
            </a:endParaRPr>
          </a:p>
          <a:p>
            <a:pPr marL="742950" lvl="1" indent="-285750">
              <a:spcBef>
                <a:spcPts val="100"/>
              </a:spcBef>
              <a:buClr>
                <a:schemeClr val="accent4">
                  <a:lumMod val="50000"/>
                </a:schemeClr>
              </a:buClr>
              <a:buFont typeface="Calibri" panose="020F0502020204030204" pitchFamily="34" charset="0"/>
              <a:buChar char="−"/>
            </a:pPr>
            <a:r>
              <a:rPr lang="en-US" sz="2000" dirty="0" smtClean="0">
                <a:latin typeface="Arial" panose="020B0604020202020204" pitchFamily="34" charset="0"/>
                <a:cs typeface="Arial" panose="020B0604020202020204" pitchFamily="34" charset="0"/>
              </a:rPr>
              <a:t>NT-proBNP </a:t>
            </a:r>
            <a:r>
              <a:rPr lang="en-US" sz="2000" dirty="0">
                <a:latin typeface="Arial" panose="020B0604020202020204" pitchFamily="34" charset="0"/>
                <a:cs typeface="Arial" panose="020B0604020202020204" pitchFamily="34" charset="0"/>
              </a:rPr>
              <a:t>≥ 200 pg/mL (≥ 1200 </a:t>
            </a:r>
            <a:r>
              <a:rPr lang="en-US" sz="2000" dirty="0" smtClean="0">
                <a:latin typeface="Arial" panose="020B0604020202020204" pitchFamily="34" charset="0"/>
                <a:cs typeface="Arial" panose="020B0604020202020204" pitchFamily="34" charset="0"/>
              </a:rPr>
              <a:t>pg/mL if </a:t>
            </a:r>
            <a:r>
              <a:rPr lang="en-US" sz="2000" dirty="0" err="1" smtClean="0">
                <a:latin typeface="Arial" panose="020B0604020202020204" pitchFamily="34" charset="0"/>
                <a:cs typeface="Arial" panose="020B0604020202020204" pitchFamily="34" charset="0"/>
              </a:rPr>
              <a:t>AFib</a:t>
            </a:r>
            <a:r>
              <a:rPr lang="en-US" sz="2000" dirty="0" smtClean="0">
                <a:latin typeface="Arial" panose="020B0604020202020204" pitchFamily="34" charset="0"/>
                <a:cs typeface="Arial" panose="020B0604020202020204" pitchFamily="34" charset="0"/>
              </a:rPr>
              <a:t> at screening)</a:t>
            </a:r>
          </a:p>
          <a:p>
            <a:pPr marL="285750" indent="-285750">
              <a:spcBef>
                <a:spcPts val="1200"/>
              </a:spcBef>
              <a:buClr>
                <a:schemeClr val="accent4">
                  <a:lumMod val="50000"/>
                </a:schemeClr>
              </a:buClr>
              <a:buFont typeface="Arial" panose="020B0604020202020204" pitchFamily="34" charset="0"/>
              <a:buChar char="•"/>
              <a:tabLst>
                <a:tab pos="284163" algn="l"/>
              </a:tabLst>
            </a:pPr>
            <a:r>
              <a:rPr lang="en-US" sz="2400" b="1" dirty="0" smtClean="0">
                <a:latin typeface="Arial" panose="020B0604020202020204" pitchFamily="34" charset="0"/>
                <a:cs typeface="Arial" panose="020B0604020202020204" pitchFamily="34" charset="0"/>
              </a:rPr>
              <a:t>Key Exclusion Criteria</a:t>
            </a:r>
          </a:p>
          <a:p>
            <a:pPr marL="742950" lvl="1" indent="-285750">
              <a:spcBef>
                <a:spcPts val="100"/>
              </a:spcBef>
              <a:buClr>
                <a:schemeClr val="accent4">
                  <a:lumMod val="50000"/>
                </a:schemeClr>
              </a:buClr>
              <a:buFont typeface="Arial" panose="020B0604020202020204" pitchFamily="34" charset="0"/>
              <a:buChar char="−"/>
              <a:tabLst>
                <a:tab pos="284163" algn="l"/>
              </a:tabLst>
            </a:pPr>
            <a:r>
              <a:rPr lang="en-US" sz="2000" dirty="0" smtClean="0">
                <a:latin typeface="Arial" panose="020B0604020202020204" pitchFamily="34" charset="0"/>
                <a:cs typeface="Arial" panose="020B0604020202020204" pitchFamily="34" charset="0"/>
              </a:rPr>
              <a:t>NYHA </a:t>
            </a:r>
            <a:r>
              <a:rPr lang="en-US" sz="2000" dirty="0">
                <a:latin typeface="Arial" panose="020B0604020202020204" pitchFamily="34" charset="0"/>
                <a:cs typeface="Arial" panose="020B0604020202020204" pitchFamily="34" charset="0"/>
              </a:rPr>
              <a:t>class IV</a:t>
            </a:r>
          </a:p>
          <a:p>
            <a:pPr marL="742950" lvl="1" indent="-285750">
              <a:spcBef>
                <a:spcPts val="100"/>
              </a:spcBef>
              <a:buClr>
                <a:schemeClr val="accent4">
                  <a:lumMod val="50000"/>
                </a:schemeClr>
              </a:buClr>
              <a:buFont typeface="Arial" panose="020B0604020202020204" pitchFamily="34" charset="0"/>
              <a:buChar char="−"/>
              <a:tabLst>
                <a:tab pos="284163" algn="l"/>
              </a:tabLst>
            </a:pPr>
            <a:r>
              <a:rPr lang="en-US" sz="2000" dirty="0" smtClean="0">
                <a:latin typeface="Arial" panose="020B0604020202020204" pitchFamily="34" charset="0"/>
                <a:cs typeface="Arial" panose="020B0604020202020204" pitchFamily="34" charset="0"/>
              </a:rPr>
              <a:t>Severe </a:t>
            </a:r>
            <a:r>
              <a:rPr lang="en-US" sz="2000" dirty="0">
                <a:latin typeface="Arial" panose="020B0604020202020204" pitchFamily="34" charset="0"/>
                <a:cs typeface="Arial" panose="020B0604020202020204" pitchFamily="34" charset="0"/>
              </a:rPr>
              <a:t>uncorrected valvular heart disease</a:t>
            </a:r>
          </a:p>
          <a:p>
            <a:pPr marL="742950" lvl="1" indent="-285750">
              <a:spcBef>
                <a:spcPts val="100"/>
              </a:spcBef>
              <a:buClr>
                <a:schemeClr val="accent4">
                  <a:lumMod val="50000"/>
                </a:schemeClr>
              </a:buClr>
              <a:buFont typeface="Arial" panose="020B0604020202020204" pitchFamily="34" charset="0"/>
              <a:buChar char="−"/>
              <a:tabLst>
                <a:tab pos="284163" algn="l"/>
              </a:tabLst>
            </a:pPr>
            <a:r>
              <a:rPr lang="en-US" sz="2000" dirty="0" smtClean="0">
                <a:latin typeface="Arial" panose="020B0604020202020204" pitchFamily="34" charset="0"/>
                <a:cs typeface="Arial" panose="020B0604020202020204" pitchFamily="34" charset="0"/>
              </a:rPr>
              <a:t>Acute MI, </a:t>
            </a:r>
            <a:r>
              <a:rPr lang="en-US" sz="2000" dirty="0">
                <a:latin typeface="Arial" panose="020B0604020202020204" pitchFamily="34" charset="0"/>
                <a:cs typeface="Arial" panose="020B0604020202020204" pitchFamily="34" charset="0"/>
              </a:rPr>
              <a:t>unstable angina, or persistent angina at rest within </a:t>
            </a:r>
            <a:r>
              <a:rPr lang="en-US" sz="2000" dirty="0" smtClean="0">
                <a:latin typeface="Arial" panose="020B0604020202020204" pitchFamily="34" charset="0"/>
                <a:cs typeface="Arial" panose="020B0604020202020204" pitchFamily="34" charset="0"/>
              </a:rPr>
              <a:t>30 days prior </a:t>
            </a:r>
            <a:r>
              <a:rPr lang="en-US" sz="2000" dirty="0">
                <a:latin typeface="Arial" panose="020B0604020202020204" pitchFamily="34" charset="0"/>
                <a:cs typeface="Arial" panose="020B0604020202020204" pitchFamily="34" charset="0"/>
              </a:rPr>
              <a:t>to </a:t>
            </a:r>
            <a:r>
              <a:rPr lang="en-US" sz="2000" dirty="0" smtClean="0">
                <a:latin typeface="Arial" panose="020B0604020202020204" pitchFamily="34" charset="0"/>
                <a:cs typeface="Arial" panose="020B0604020202020204" pitchFamily="34" charset="0"/>
              </a:rPr>
              <a:t>randomization</a:t>
            </a:r>
            <a:endParaRPr lang="en-US" sz="2000" dirty="0">
              <a:latin typeface="Arial" panose="020B0604020202020204" pitchFamily="34" charset="0"/>
              <a:cs typeface="Arial" panose="020B0604020202020204" pitchFamily="34" charset="0"/>
            </a:endParaRPr>
          </a:p>
          <a:p>
            <a:pPr marL="742950" lvl="1" indent="-285750">
              <a:spcBef>
                <a:spcPts val="100"/>
              </a:spcBef>
              <a:buClr>
                <a:schemeClr val="accent4">
                  <a:lumMod val="50000"/>
                </a:schemeClr>
              </a:buClr>
              <a:buFont typeface="Arial" panose="020B0604020202020204" pitchFamily="34" charset="0"/>
              <a:buChar char="−"/>
              <a:tabLst>
                <a:tab pos="284163" algn="l"/>
              </a:tabLst>
            </a:pPr>
            <a:r>
              <a:rPr lang="en-US" sz="2000" dirty="0" smtClean="0">
                <a:latin typeface="Arial" panose="020B0604020202020204" pitchFamily="34" charset="0"/>
                <a:cs typeface="Arial" panose="020B0604020202020204" pitchFamily="34" charset="0"/>
              </a:rPr>
              <a:t>Systolic </a:t>
            </a:r>
            <a:r>
              <a:rPr lang="en-US" sz="2000" dirty="0">
                <a:latin typeface="Arial" panose="020B0604020202020204" pitchFamily="34" charset="0"/>
                <a:cs typeface="Arial" panose="020B0604020202020204" pitchFamily="34" charset="0"/>
              </a:rPr>
              <a:t>BP &gt; 160 mmHg or &lt; 90 mmHg, or diastolic BP &gt; </a:t>
            </a:r>
            <a:r>
              <a:rPr lang="en-US" sz="2000" dirty="0" smtClean="0">
                <a:latin typeface="Arial" panose="020B0604020202020204" pitchFamily="34" charset="0"/>
                <a:cs typeface="Arial" panose="020B0604020202020204" pitchFamily="34" charset="0"/>
              </a:rPr>
              <a:t>90 mmHg</a:t>
            </a:r>
            <a:r>
              <a:rPr lang="en-US" sz="2000" dirty="0">
                <a:latin typeface="Arial" panose="020B0604020202020204" pitchFamily="34" charset="0"/>
                <a:cs typeface="Arial" panose="020B0604020202020204" pitchFamily="34" charset="0"/>
              </a:rPr>
              <a:t>, or HR &gt; 110 </a:t>
            </a:r>
            <a:r>
              <a:rPr lang="en-US" sz="2000" dirty="0" smtClean="0">
                <a:latin typeface="Arial" panose="020B0604020202020204" pitchFamily="34" charset="0"/>
                <a:cs typeface="Arial" panose="020B0604020202020204" pitchFamily="34" charset="0"/>
              </a:rPr>
              <a:t>bpm </a:t>
            </a:r>
            <a:r>
              <a:rPr lang="en-US" sz="2000" dirty="0">
                <a:latin typeface="Arial" panose="020B0604020202020204" pitchFamily="34" charset="0"/>
                <a:cs typeface="Arial" panose="020B0604020202020204" pitchFamily="34" charset="0"/>
              </a:rPr>
              <a:t>or HR &lt; 50 bpm at screening</a:t>
            </a:r>
          </a:p>
          <a:p>
            <a:pPr marL="742950" lvl="1" indent="-285750">
              <a:spcBef>
                <a:spcPts val="100"/>
              </a:spcBef>
              <a:buClr>
                <a:schemeClr val="accent4">
                  <a:lumMod val="50000"/>
                </a:schemeClr>
              </a:buClr>
              <a:buFont typeface="Arial" panose="020B0604020202020204" pitchFamily="34" charset="0"/>
              <a:buChar char="−"/>
              <a:tabLst>
                <a:tab pos="284163" algn="l"/>
              </a:tabLst>
            </a:pPr>
            <a:r>
              <a:rPr lang="en-US" sz="2000" dirty="0" smtClean="0">
                <a:latin typeface="Arial" panose="020B0604020202020204" pitchFamily="34" charset="0"/>
                <a:cs typeface="Arial" panose="020B0604020202020204" pitchFamily="34" charset="0"/>
              </a:rPr>
              <a:t>eGFR </a:t>
            </a:r>
            <a:r>
              <a:rPr lang="en-US" sz="2000" dirty="0">
                <a:latin typeface="Arial" panose="020B0604020202020204" pitchFamily="34" charset="0"/>
                <a:cs typeface="Arial" panose="020B0604020202020204" pitchFamily="34" charset="0"/>
              </a:rPr>
              <a:t>&lt; 30 mL/min/1.73 m</a:t>
            </a:r>
            <a:r>
              <a:rPr lang="en-US" sz="2000" baseline="30000" dirty="0">
                <a:latin typeface="Arial" panose="020B0604020202020204" pitchFamily="34" charset="0"/>
                <a:cs typeface="Arial" panose="020B0604020202020204" pitchFamily="34" charset="0"/>
              </a:rPr>
              <a:t>2</a:t>
            </a:r>
            <a:r>
              <a:rPr lang="en-US" sz="2000" dirty="0">
                <a:latin typeface="Arial" panose="020B0604020202020204" pitchFamily="34" charset="0"/>
                <a:cs typeface="Arial" panose="020B0604020202020204" pitchFamily="34" charset="0"/>
              </a:rPr>
              <a:t> at </a:t>
            </a:r>
            <a:r>
              <a:rPr lang="en-US" sz="2000" dirty="0" smtClean="0">
                <a:latin typeface="Arial" panose="020B0604020202020204" pitchFamily="34" charset="0"/>
                <a:cs typeface="Arial" panose="020B0604020202020204" pitchFamily="34" charset="0"/>
              </a:rPr>
              <a:t>screening</a:t>
            </a:r>
          </a:p>
        </p:txBody>
      </p:sp>
      <p:sp>
        <p:nvSpPr>
          <p:cNvPr id="8" name="TextBox 7"/>
          <p:cNvSpPr txBox="1"/>
          <p:nvPr/>
        </p:nvSpPr>
        <p:spPr>
          <a:xfrm>
            <a:off x="228600" y="6274713"/>
            <a:ext cx="7927310" cy="430887"/>
          </a:xfrm>
          <a:prstGeom prst="rect">
            <a:avLst/>
          </a:prstGeom>
          <a:noFill/>
        </p:spPr>
        <p:txBody>
          <a:bodyPr wrap="square" rtlCol="0">
            <a:spAutoFit/>
          </a:bodyPr>
          <a:lstStyle/>
          <a:p>
            <a:r>
              <a:rPr lang="en-US" sz="1100" dirty="0" err="1" smtClean="0">
                <a:latin typeface="Arial" panose="020B0604020202020204" pitchFamily="34" charset="0"/>
                <a:cs typeface="Arial" panose="020B0604020202020204" pitchFamily="34" charset="0"/>
              </a:rPr>
              <a:t>AFib</a:t>
            </a:r>
            <a:r>
              <a:rPr lang="en-US" sz="1100" dirty="0" smtClean="0">
                <a:latin typeface="Arial" panose="020B0604020202020204" pitchFamily="34" charset="0"/>
                <a:cs typeface="Arial" panose="020B0604020202020204" pitchFamily="34" charset="0"/>
              </a:rPr>
              <a:t>, Atrial fibrillation; BP, blood pressure; bpm, beats per minute; eGRF, estimated </a:t>
            </a:r>
            <a:r>
              <a:rPr lang="en-US" sz="1100" dirty="0">
                <a:latin typeface="Arial" panose="020B0604020202020204" pitchFamily="34" charset="0"/>
                <a:cs typeface="Arial" panose="020B0604020202020204" pitchFamily="34" charset="0"/>
              </a:rPr>
              <a:t>glomerular filtration </a:t>
            </a:r>
            <a:r>
              <a:rPr lang="en-US" sz="1100" dirty="0" smtClean="0">
                <a:latin typeface="Arial" panose="020B0604020202020204" pitchFamily="34" charset="0"/>
                <a:cs typeface="Arial" panose="020B0604020202020204" pitchFamily="34" charset="0"/>
              </a:rPr>
              <a:t>rate; LVEF, left ventricular ejection fraction; MI, myocardial infarction; NYHA</a:t>
            </a:r>
            <a:r>
              <a:rPr lang="en-US" sz="1100" dirty="0">
                <a:latin typeface="Arial" panose="020B0604020202020204" pitchFamily="34" charset="0"/>
                <a:cs typeface="Arial" panose="020B0604020202020204" pitchFamily="34" charset="0"/>
              </a:rPr>
              <a:t>;</a:t>
            </a:r>
            <a:r>
              <a:rPr lang="en-US" sz="1100" dirty="0" smtClean="0">
                <a:latin typeface="Arial" panose="020B0604020202020204" pitchFamily="34" charset="0"/>
                <a:cs typeface="Arial" panose="020B0604020202020204" pitchFamily="34" charset="0"/>
              </a:rPr>
              <a:t> New York Heart Association</a:t>
            </a:r>
            <a:endParaRPr lang="en-US" sz="1100" dirty="0"/>
          </a:p>
        </p:txBody>
      </p:sp>
    </p:spTree>
    <p:extLst>
      <p:ext uri="{BB962C8B-B14F-4D97-AF65-F5344CB8AC3E}">
        <p14:creationId xmlns:p14="http://schemas.microsoft.com/office/powerpoint/2010/main" val="315591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srcRect/>
          <a:stretch>
            <a:fillRect/>
          </a:stretch>
        </p:blipFill>
        <p:spPr bwMode="auto">
          <a:xfrm>
            <a:off x="78001" y="64132"/>
            <a:ext cx="1484079" cy="554182"/>
          </a:xfrm>
          <a:prstGeom prst="rect">
            <a:avLst/>
          </a:prstGeom>
          <a:noFill/>
          <a:ln w="9525">
            <a:noFill/>
            <a:miter lim="800000"/>
            <a:headEnd/>
            <a:tailEnd/>
          </a:ln>
        </p:spPr>
      </p:pic>
      <p:graphicFrame>
        <p:nvGraphicFramePr>
          <p:cNvPr id="4" name="Content Placeholder 3"/>
          <p:cNvGraphicFramePr>
            <a:graphicFrameLocks noGrp="1"/>
          </p:cNvGraphicFramePr>
          <p:nvPr>
            <p:ph idx="1"/>
            <p:extLst>
              <p:ext uri="{D42A27DB-BD31-4B8C-83A1-F6EECF244321}">
                <p14:modId xmlns:p14="http://schemas.microsoft.com/office/powerpoint/2010/main" val="3285244778"/>
              </p:ext>
            </p:extLst>
          </p:nvPr>
        </p:nvGraphicFramePr>
        <p:xfrm>
          <a:off x="228600" y="1524001"/>
          <a:ext cx="8486775" cy="4434840"/>
        </p:xfrm>
        <a:graphic>
          <a:graphicData uri="http://schemas.openxmlformats.org/drawingml/2006/table">
            <a:tbl>
              <a:tblPr firstRow="1" bandRow="1">
                <a:tableStyleId>{00A15C55-8517-42AA-B614-E9B94910E393}</a:tableStyleId>
              </a:tblPr>
              <a:tblGrid>
                <a:gridCol w="3818736"/>
                <a:gridCol w="1556013"/>
                <a:gridCol w="1556013"/>
                <a:gridCol w="1556013"/>
              </a:tblGrid>
              <a:tr h="914400">
                <a:tc>
                  <a:txBody>
                    <a:bodyPr/>
                    <a:lstStyle/>
                    <a:p>
                      <a:pPr marL="0" marR="0" algn="ctr">
                        <a:spcBef>
                          <a:spcPts val="0"/>
                        </a:spcBef>
                        <a:spcAft>
                          <a:spcPts val="0"/>
                        </a:spcAft>
                      </a:pPr>
                      <a:r>
                        <a:rPr lang="en-GB" sz="1600" b="1" noProof="0" dirty="0" smtClean="0">
                          <a:solidFill>
                            <a:schemeClr val="bg1"/>
                          </a:solidFill>
                          <a:effectLst/>
                          <a:latin typeface="Arial" panose="020B0604020202020204" pitchFamily="34" charset="0"/>
                          <a:ea typeface="Times New Roman"/>
                          <a:cs typeface="Arial" panose="020B0604020202020204" pitchFamily="34" charset="0"/>
                        </a:rPr>
                        <a:t>448 Patients</a:t>
                      </a:r>
                      <a:r>
                        <a:rPr lang="en-GB" sz="1600" b="1" baseline="0" noProof="0" dirty="0" smtClean="0">
                          <a:solidFill>
                            <a:schemeClr val="bg1"/>
                          </a:solidFill>
                          <a:effectLst/>
                          <a:latin typeface="Arial" panose="020B0604020202020204" pitchFamily="34" charset="0"/>
                          <a:ea typeface="Times New Roman"/>
                          <a:cs typeface="Arial" panose="020B0604020202020204" pitchFamily="34" charset="0"/>
                        </a:rPr>
                        <a:t> Enrolled</a:t>
                      </a:r>
                      <a:endParaRPr lang="en-GB" sz="1600" b="1" noProof="0" dirty="0">
                        <a:solidFill>
                          <a:schemeClr val="bg1"/>
                        </a:solidFill>
                        <a:effectLst/>
                        <a:latin typeface="Arial" panose="020B0604020202020204" pitchFamily="34" charset="0"/>
                        <a:ea typeface="Times New Roman"/>
                        <a:cs typeface="Arial" panose="020B0604020202020204" pitchFamily="34" charset="0"/>
                      </a:endParaRPr>
                    </a:p>
                  </a:txBody>
                  <a:tcPr marR="36362" marT="0" marB="91440" anchor="ctr">
                    <a:solidFill>
                      <a:schemeClr val="accent4">
                        <a:lumMod val="50000"/>
                      </a:schemeClr>
                    </a:solidFill>
                  </a:tcPr>
                </a:tc>
                <a:tc>
                  <a:txBody>
                    <a:bodyPr/>
                    <a:lstStyle/>
                    <a:p>
                      <a:pPr marL="0" marR="0" algn="ctr">
                        <a:spcBef>
                          <a:spcPts val="0"/>
                        </a:spcBef>
                        <a:spcAft>
                          <a:spcPts val="0"/>
                        </a:spcAft>
                      </a:pPr>
                      <a:r>
                        <a:rPr lang="en-GB" sz="1600" noProof="0" dirty="0" smtClean="0">
                          <a:effectLst/>
                          <a:latin typeface="Arial" panose="020B0604020202020204" pitchFamily="34" charset="0"/>
                          <a:cs typeface="Arial" panose="020B0604020202020204" pitchFamily="34" charset="0"/>
                        </a:rPr>
                        <a:t>Placebo</a:t>
                      </a:r>
                      <a:br>
                        <a:rPr lang="en-GB" sz="1600" noProof="0" dirty="0" smtClean="0">
                          <a:effectLst/>
                          <a:latin typeface="Arial" panose="020B0604020202020204" pitchFamily="34" charset="0"/>
                          <a:cs typeface="Arial" panose="020B0604020202020204" pitchFamily="34" charset="0"/>
                        </a:rPr>
                      </a:br>
                      <a:r>
                        <a:rPr lang="en-GB" sz="1600" noProof="0" dirty="0" smtClean="0">
                          <a:effectLst/>
                          <a:latin typeface="Arial" panose="020B0604020202020204" pitchFamily="34" charset="0"/>
                          <a:cs typeface="Arial" panose="020B0604020202020204" pitchFamily="34" charset="0"/>
                        </a:rPr>
                        <a:t> (n = 149)</a:t>
                      </a:r>
                      <a:endParaRPr lang="en-GB" sz="1600" b="1" noProof="0" dirty="0">
                        <a:effectLst/>
                        <a:latin typeface="Arial" panose="020B0604020202020204" pitchFamily="34" charset="0"/>
                        <a:ea typeface="Times New Roman"/>
                        <a:cs typeface="Arial" panose="020B0604020202020204" pitchFamily="34" charset="0"/>
                      </a:endParaRPr>
                    </a:p>
                  </a:txBody>
                  <a:tcPr marL="36362" marR="36362" marT="0" marB="91440" anchor="b">
                    <a:solidFill>
                      <a:schemeClr val="bg1">
                        <a:lumMod val="50000"/>
                      </a:schemeClr>
                    </a:solidFill>
                  </a:tcPr>
                </a:tc>
                <a:tc>
                  <a:txBody>
                    <a:bodyPr/>
                    <a:lstStyle/>
                    <a:p>
                      <a:pPr marL="0" marR="0" algn="ctr">
                        <a:spcBef>
                          <a:spcPts val="0"/>
                        </a:spcBef>
                        <a:spcAft>
                          <a:spcPts val="0"/>
                        </a:spcAft>
                      </a:pPr>
                      <a:r>
                        <a:rPr lang="en-GB" sz="1600" noProof="0" dirty="0" smtClean="0">
                          <a:effectLst/>
                          <a:latin typeface="Arial" panose="020B0604020202020204" pitchFamily="34" charset="0"/>
                          <a:cs typeface="Arial" panose="020B0604020202020204" pitchFamily="34" charset="0"/>
                        </a:rPr>
                        <a:t>OM 25 mg BID           </a:t>
                      </a:r>
                    </a:p>
                    <a:p>
                      <a:pPr marL="0" marR="0" algn="ctr">
                        <a:spcBef>
                          <a:spcPts val="0"/>
                        </a:spcBef>
                        <a:spcAft>
                          <a:spcPts val="0"/>
                        </a:spcAft>
                      </a:pPr>
                      <a:r>
                        <a:rPr lang="en-GB" sz="1600" noProof="0" dirty="0" smtClean="0">
                          <a:effectLst/>
                          <a:latin typeface="Arial" panose="020B0604020202020204" pitchFamily="34" charset="0"/>
                          <a:cs typeface="Arial" panose="020B0604020202020204" pitchFamily="34" charset="0"/>
                        </a:rPr>
                        <a:t> (n = 150)</a:t>
                      </a:r>
                      <a:endParaRPr lang="en-GB" sz="1600" b="1" noProof="0" dirty="0">
                        <a:effectLst/>
                        <a:latin typeface="Arial" panose="020B0604020202020204" pitchFamily="34" charset="0"/>
                        <a:ea typeface="Times New Roman"/>
                        <a:cs typeface="Arial" panose="020B0604020202020204" pitchFamily="34" charset="0"/>
                      </a:endParaRPr>
                    </a:p>
                  </a:txBody>
                  <a:tcPr marL="36362" marR="36362" marT="0" marB="91440" anchor="b">
                    <a:solidFill>
                      <a:srgbClr val="A98BD9"/>
                    </a:solidFill>
                  </a:tcPr>
                </a:tc>
                <a:tc>
                  <a:txBody>
                    <a:bodyPr/>
                    <a:lstStyle/>
                    <a:p>
                      <a:pPr marL="0" marR="0" algn="ctr">
                        <a:spcBef>
                          <a:spcPts val="0"/>
                        </a:spcBef>
                        <a:spcAft>
                          <a:spcPts val="0"/>
                        </a:spcAft>
                      </a:pPr>
                      <a:r>
                        <a:rPr lang="en-GB" sz="1600" noProof="0" dirty="0" smtClean="0">
                          <a:solidFill>
                            <a:schemeClr val="bg1"/>
                          </a:solidFill>
                          <a:effectLst/>
                          <a:latin typeface="Arial" panose="020B0604020202020204" pitchFamily="34" charset="0"/>
                          <a:cs typeface="Arial" panose="020B0604020202020204" pitchFamily="34" charset="0"/>
                        </a:rPr>
                        <a:t>All PK</a:t>
                      </a:r>
                      <a:r>
                        <a:rPr lang="en-GB" sz="1600" baseline="0" noProof="0" dirty="0" smtClean="0">
                          <a:solidFill>
                            <a:schemeClr val="bg1"/>
                          </a:solidFill>
                          <a:effectLst/>
                          <a:latin typeface="Arial" panose="020B0604020202020204" pitchFamily="34" charset="0"/>
                          <a:cs typeface="Arial" panose="020B0604020202020204" pitchFamily="34" charset="0"/>
                        </a:rPr>
                        <a:t> T</a:t>
                      </a:r>
                      <a:r>
                        <a:rPr lang="en-GB" sz="1600" noProof="0" dirty="0" smtClean="0">
                          <a:solidFill>
                            <a:schemeClr val="bg1"/>
                          </a:solidFill>
                          <a:effectLst/>
                          <a:latin typeface="Arial" panose="020B0604020202020204" pitchFamily="34" charset="0"/>
                          <a:cs typeface="Arial" panose="020B0604020202020204" pitchFamily="34" charset="0"/>
                        </a:rPr>
                        <a:t>itration</a:t>
                      </a:r>
                      <a:r>
                        <a:rPr lang="en-GB" sz="1600" baseline="0" noProof="0" dirty="0" smtClean="0">
                          <a:solidFill>
                            <a:schemeClr val="bg1"/>
                          </a:solidFill>
                          <a:effectLst/>
                          <a:latin typeface="Arial" panose="020B0604020202020204" pitchFamily="34" charset="0"/>
                          <a:cs typeface="Arial" panose="020B0604020202020204" pitchFamily="34" charset="0"/>
                        </a:rPr>
                        <a:t> </a:t>
                      </a:r>
                      <a:endParaRPr lang="en-GB" sz="1600" noProof="0" dirty="0" smtClean="0">
                        <a:solidFill>
                          <a:schemeClr val="bg1"/>
                        </a:solidFill>
                        <a:effectLst/>
                        <a:latin typeface="Arial" panose="020B0604020202020204" pitchFamily="34" charset="0"/>
                        <a:cs typeface="Arial" panose="020B0604020202020204" pitchFamily="34" charset="0"/>
                      </a:endParaRPr>
                    </a:p>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(n = 149)</a:t>
                      </a:r>
                      <a:endParaRPr lang="en-GB" sz="1600" noProof="0" dirty="0" smtClean="0">
                        <a:effectLst/>
                        <a:latin typeface="Arial" panose="020B0604020202020204" pitchFamily="34" charset="0"/>
                        <a:cs typeface="Arial" panose="020B0604020202020204" pitchFamily="34" charset="0"/>
                      </a:endParaRPr>
                    </a:p>
                  </a:txBody>
                  <a:tcPr marL="36362" marR="36362" marT="0" marB="91440" anchor="b">
                    <a:solidFill>
                      <a:srgbClr val="2A0D39"/>
                    </a:solidFill>
                  </a:tcPr>
                </a:tc>
              </a:tr>
              <a:tr h="320040">
                <a:tc>
                  <a:txBody>
                    <a:bodyPr/>
                    <a:lstStyle/>
                    <a:p>
                      <a:pPr marL="0" marR="0">
                        <a:spcBef>
                          <a:spcPts val="0"/>
                        </a:spcBef>
                        <a:spcAft>
                          <a:spcPts val="0"/>
                        </a:spcAft>
                      </a:pPr>
                      <a:r>
                        <a:rPr lang="en-GB" sz="1600" b="1" noProof="0" dirty="0" smtClean="0">
                          <a:solidFill>
                            <a:schemeClr val="bg1"/>
                          </a:solidFill>
                          <a:effectLst/>
                          <a:latin typeface="Arial" panose="020B0604020202020204" pitchFamily="34" charset="0"/>
                          <a:ea typeface="Times New Roman"/>
                          <a:cs typeface="Arial" panose="020B0604020202020204" pitchFamily="34" charset="0"/>
                        </a:rPr>
                        <a:t>Demographics</a:t>
                      </a:r>
                      <a:endParaRPr lang="en-GB" sz="1600" b="1" noProof="0" dirty="0">
                        <a:solidFill>
                          <a:schemeClr val="bg1"/>
                        </a:solidFill>
                        <a:effectLst/>
                        <a:latin typeface="Arial" panose="020B0604020202020204" pitchFamily="34" charset="0"/>
                        <a:ea typeface="Times New Roman"/>
                        <a:cs typeface="Arial" panose="020B0604020202020204" pitchFamily="34" charset="0"/>
                      </a:endParaRPr>
                    </a:p>
                  </a:txBody>
                  <a:tcPr marR="36362" marT="0" marB="0" anchor="ctr">
                    <a:solidFill>
                      <a:schemeClr val="accent4">
                        <a:lumMod val="50000"/>
                      </a:schemeClr>
                    </a:solidFill>
                  </a:tcPr>
                </a:tc>
                <a:tc>
                  <a:txBody>
                    <a:bodyPr/>
                    <a:lstStyle/>
                    <a:p>
                      <a:pPr marL="0" marR="0" algn="ctr">
                        <a:spcBef>
                          <a:spcPts val="0"/>
                        </a:spcBef>
                        <a:spcAft>
                          <a:spcPts val="0"/>
                        </a:spcAft>
                      </a:pPr>
                      <a:endParaRPr lang="en-GB" sz="1600" noProof="0" dirty="0">
                        <a:effectLst/>
                        <a:latin typeface="Arial" panose="020B0604020202020204" pitchFamily="34" charset="0"/>
                        <a:ea typeface="Times New Roman"/>
                        <a:cs typeface="Arial" panose="020B0604020202020204" pitchFamily="34" charset="0"/>
                      </a:endParaRPr>
                    </a:p>
                  </a:txBody>
                  <a:tcPr marL="36362" marR="36362" marT="0" marB="0" anchor="ctr">
                    <a:solidFill>
                      <a:srgbClr val="D8D3E0"/>
                    </a:solidFill>
                  </a:tcPr>
                </a:tc>
                <a:tc>
                  <a:txBody>
                    <a:bodyPr/>
                    <a:lstStyle/>
                    <a:p>
                      <a:pPr marL="0" marR="0" algn="ctr">
                        <a:spcBef>
                          <a:spcPts val="0"/>
                        </a:spcBef>
                        <a:spcAft>
                          <a:spcPts val="0"/>
                        </a:spcAft>
                      </a:pPr>
                      <a:endParaRPr lang="en-GB" sz="1600" noProof="0" dirty="0">
                        <a:effectLst/>
                        <a:latin typeface="Arial" panose="020B0604020202020204" pitchFamily="34" charset="0"/>
                        <a:ea typeface="Times New Roman"/>
                        <a:cs typeface="Arial" panose="020B0604020202020204" pitchFamily="34" charset="0"/>
                      </a:endParaRPr>
                    </a:p>
                  </a:txBody>
                  <a:tcPr marL="36362" marR="36362" marT="0" marB="0" anchor="ctr">
                    <a:solidFill>
                      <a:srgbClr val="D8D3E0"/>
                    </a:solidFill>
                  </a:tcPr>
                </a:tc>
                <a:tc>
                  <a:txBody>
                    <a:bodyPr/>
                    <a:lstStyle/>
                    <a:p>
                      <a:pPr marL="0" marR="0" algn="ctr">
                        <a:spcBef>
                          <a:spcPts val="0"/>
                        </a:spcBef>
                        <a:spcAft>
                          <a:spcPts val="0"/>
                        </a:spcAft>
                      </a:pPr>
                      <a:endParaRPr lang="en-GB" sz="1600" noProof="0" dirty="0">
                        <a:effectLst/>
                        <a:latin typeface="Arial" panose="020B0604020202020204" pitchFamily="34" charset="0"/>
                        <a:ea typeface="Times New Roman"/>
                        <a:cs typeface="Arial" panose="020B0604020202020204" pitchFamily="34" charset="0"/>
                      </a:endParaRPr>
                    </a:p>
                  </a:txBody>
                  <a:tcPr marL="36362" marR="36362" marT="0" marB="0" anchor="ctr"/>
                </a:tc>
              </a:tr>
              <a:tr h="320040">
                <a:tc>
                  <a:txBody>
                    <a:bodyPr/>
                    <a:lstStyle/>
                    <a:p>
                      <a:pPr marL="0" marR="0" indent="230188">
                        <a:spcBef>
                          <a:spcPts val="0"/>
                        </a:spcBef>
                        <a:spcAft>
                          <a:spcPts val="0"/>
                        </a:spcAft>
                      </a:pPr>
                      <a:r>
                        <a:rPr lang="en-GB" sz="1600" noProof="0" dirty="0" smtClean="0">
                          <a:solidFill>
                            <a:schemeClr val="bg1"/>
                          </a:solidFill>
                          <a:effectLst/>
                          <a:latin typeface="Arial" panose="020B0604020202020204" pitchFamily="34" charset="0"/>
                          <a:cs typeface="Arial" panose="020B0604020202020204" pitchFamily="34" charset="0"/>
                        </a:rPr>
                        <a:t>Age</a:t>
                      </a:r>
                      <a:r>
                        <a:rPr lang="en-GB" sz="1600" baseline="0" noProof="0" dirty="0" smtClean="0">
                          <a:solidFill>
                            <a:schemeClr val="bg1"/>
                          </a:solidFill>
                          <a:effectLst/>
                          <a:latin typeface="Arial" panose="020B0604020202020204" pitchFamily="34" charset="0"/>
                          <a:cs typeface="Arial" panose="020B0604020202020204" pitchFamily="34" charset="0"/>
                        </a:rPr>
                        <a:t>  (years), m</a:t>
                      </a:r>
                      <a:r>
                        <a:rPr lang="en-GB" sz="1600" noProof="0" dirty="0" smtClean="0">
                          <a:solidFill>
                            <a:schemeClr val="bg1"/>
                          </a:solidFill>
                          <a:effectLst/>
                          <a:latin typeface="Arial" panose="020B0604020202020204" pitchFamily="34" charset="0"/>
                          <a:cs typeface="Arial" panose="020B0604020202020204" pitchFamily="34" charset="0"/>
                        </a:rPr>
                        <a:t>ean (SD)</a:t>
                      </a:r>
                      <a:endParaRPr lang="en-GB" sz="1600" b="1" noProof="0" dirty="0">
                        <a:solidFill>
                          <a:schemeClr val="bg1"/>
                        </a:solidFill>
                        <a:effectLst/>
                        <a:latin typeface="Arial" panose="020B0604020202020204" pitchFamily="34" charset="0"/>
                        <a:ea typeface="Times New Roman"/>
                        <a:cs typeface="Arial" panose="020B0604020202020204" pitchFamily="34" charset="0"/>
                      </a:endParaRPr>
                    </a:p>
                  </a:txBody>
                  <a:tcPr marR="36362" marT="0" marB="0" anchor="ctr">
                    <a:solidFill>
                      <a:schemeClr val="accent4">
                        <a:lumMod val="50000"/>
                      </a:schemeClr>
                    </a:solidFill>
                  </a:tcPr>
                </a:tc>
                <a:tc>
                  <a:txBody>
                    <a:bodyPr/>
                    <a:lstStyle/>
                    <a:p>
                      <a:pPr marL="0" marR="0" algn="ctr">
                        <a:spcBef>
                          <a:spcPts val="0"/>
                        </a:spcBef>
                        <a:spcAft>
                          <a:spcPts val="0"/>
                        </a:spcAft>
                      </a:pPr>
                      <a:r>
                        <a:rPr lang="en-GB" sz="1600" noProof="0" dirty="0" smtClean="0">
                          <a:effectLst/>
                          <a:latin typeface="Arial" panose="020B0604020202020204" pitchFamily="34" charset="0"/>
                          <a:ea typeface="Times New Roman"/>
                          <a:cs typeface="Arial" panose="020B0604020202020204" pitchFamily="34" charset="0"/>
                        </a:rPr>
                        <a:t>64 (10)</a:t>
                      </a:r>
                      <a:endParaRPr lang="en-GB" sz="1600" noProof="0" dirty="0">
                        <a:effectLst/>
                        <a:latin typeface="Arial" panose="020B0604020202020204" pitchFamily="34" charset="0"/>
                        <a:ea typeface="Times New Roman"/>
                        <a:cs typeface="Arial" panose="020B0604020202020204" pitchFamily="34" charset="0"/>
                      </a:endParaRPr>
                    </a:p>
                  </a:txBody>
                  <a:tcPr marL="36362" marR="36362" marT="0" marB="0" anchor="ctr">
                    <a:solidFill>
                      <a:srgbClr val="D8D3E0"/>
                    </a:solidFill>
                  </a:tcPr>
                </a:tc>
                <a:tc>
                  <a:txBody>
                    <a:bodyPr/>
                    <a:lstStyle/>
                    <a:p>
                      <a:pPr marL="0" marR="0" algn="ctr">
                        <a:spcBef>
                          <a:spcPts val="0"/>
                        </a:spcBef>
                        <a:spcAft>
                          <a:spcPts val="0"/>
                        </a:spcAft>
                      </a:pPr>
                      <a:r>
                        <a:rPr lang="en-GB" sz="1600" noProof="0" dirty="0" smtClean="0">
                          <a:effectLst/>
                          <a:latin typeface="Arial" panose="020B0604020202020204" pitchFamily="34" charset="0"/>
                          <a:ea typeface="Times New Roman"/>
                          <a:cs typeface="Arial" panose="020B0604020202020204" pitchFamily="34" charset="0"/>
                        </a:rPr>
                        <a:t>63 (10)</a:t>
                      </a:r>
                      <a:endParaRPr lang="en-GB" sz="1600" noProof="0" dirty="0">
                        <a:effectLst/>
                        <a:latin typeface="Arial" panose="020B0604020202020204" pitchFamily="34" charset="0"/>
                        <a:ea typeface="Times New Roman"/>
                        <a:cs typeface="Arial" panose="020B0604020202020204" pitchFamily="34" charset="0"/>
                      </a:endParaRPr>
                    </a:p>
                  </a:txBody>
                  <a:tcPr marL="36362" marR="36362" marT="0" marB="0" anchor="ctr">
                    <a:solidFill>
                      <a:srgbClr val="D8D3E0"/>
                    </a:solidFill>
                  </a:tcPr>
                </a:tc>
                <a:tc>
                  <a:txBody>
                    <a:bodyPr/>
                    <a:lstStyle/>
                    <a:p>
                      <a:pPr marL="0" marR="0" algn="ctr">
                        <a:spcBef>
                          <a:spcPts val="0"/>
                        </a:spcBef>
                        <a:spcAft>
                          <a:spcPts val="0"/>
                        </a:spcAft>
                      </a:pPr>
                      <a:r>
                        <a:rPr lang="en-GB" sz="1600" noProof="0" dirty="0" smtClean="0">
                          <a:effectLst/>
                          <a:latin typeface="Arial" panose="020B0604020202020204" pitchFamily="34" charset="0"/>
                          <a:ea typeface="Times New Roman"/>
                          <a:cs typeface="Arial" panose="020B0604020202020204" pitchFamily="34" charset="0"/>
                        </a:rPr>
                        <a:t>63</a:t>
                      </a:r>
                      <a:r>
                        <a:rPr lang="en-GB" sz="1600" baseline="0" noProof="0" dirty="0" smtClean="0">
                          <a:effectLst/>
                          <a:latin typeface="Arial" panose="020B0604020202020204" pitchFamily="34" charset="0"/>
                          <a:ea typeface="Times New Roman"/>
                          <a:cs typeface="Arial" panose="020B0604020202020204" pitchFamily="34" charset="0"/>
                        </a:rPr>
                        <a:t> (12)</a:t>
                      </a:r>
                      <a:endParaRPr lang="en-GB" sz="1600" noProof="0" dirty="0">
                        <a:effectLst/>
                        <a:latin typeface="Arial" panose="020B0604020202020204" pitchFamily="34" charset="0"/>
                        <a:ea typeface="Times New Roman"/>
                        <a:cs typeface="Arial" panose="020B0604020202020204" pitchFamily="34" charset="0"/>
                      </a:endParaRPr>
                    </a:p>
                  </a:txBody>
                  <a:tcPr marL="36362" marR="36362" marT="0" marB="0" anchor="ctr"/>
                </a:tc>
              </a:tr>
              <a:tr h="320040">
                <a:tc>
                  <a:txBody>
                    <a:bodyPr/>
                    <a:lstStyle/>
                    <a:p>
                      <a:pPr marL="0" marR="0" indent="230188">
                        <a:spcBef>
                          <a:spcPts val="0"/>
                        </a:spcBef>
                        <a:spcAft>
                          <a:spcPts val="0"/>
                        </a:spcAft>
                      </a:pPr>
                      <a:r>
                        <a:rPr lang="en-GB" sz="1600" baseline="0" noProof="0" dirty="0" smtClean="0">
                          <a:solidFill>
                            <a:schemeClr val="bg1"/>
                          </a:solidFill>
                          <a:effectLst/>
                          <a:latin typeface="Arial" panose="020B0604020202020204" pitchFamily="34" charset="0"/>
                          <a:cs typeface="Arial" panose="020B0604020202020204" pitchFamily="34" charset="0"/>
                        </a:rPr>
                        <a:t>Male, %</a:t>
                      </a:r>
                      <a:endParaRPr lang="en-GB" sz="1600" b="1" noProof="0" dirty="0">
                        <a:solidFill>
                          <a:schemeClr val="bg1"/>
                        </a:solidFill>
                        <a:effectLst/>
                        <a:latin typeface="Arial" panose="020B0604020202020204" pitchFamily="34" charset="0"/>
                        <a:ea typeface="Times New Roman"/>
                        <a:cs typeface="Arial" panose="020B0604020202020204" pitchFamily="34" charset="0"/>
                      </a:endParaRPr>
                    </a:p>
                  </a:txBody>
                  <a:tcPr marR="34111" marT="0" marB="0" anchor="ctr">
                    <a:solidFill>
                      <a:schemeClr val="accent4">
                        <a:lumMod val="50000"/>
                      </a:schemeClr>
                    </a:solidFill>
                  </a:tcPr>
                </a:tc>
                <a:tc>
                  <a:txBody>
                    <a:bodyPr/>
                    <a:lstStyle/>
                    <a:p>
                      <a:pPr marL="0" marR="0" algn="ctr">
                        <a:spcBef>
                          <a:spcPts val="0"/>
                        </a:spcBef>
                        <a:spcAft>
                          <a:spcPts val="0"/>
                        </a:spcAft>
                      </a:pPr>
                      <a:r>
                        <a:rPr lang="en-GB" sz="1600" noProof="0" dirty="0" smtClean="0">
                          <a:effectLst/>
                          <a:latin typeface="Arial" panose="020B0604020202020204" pitchFamily="34" charset="0"/>
                          <a:ea typeface="Times New Roman"/>
                          <a:cs typeface="Arial" panose="020B0604020202020204" pitchFamily="34" charset="0"/>
                        </a:rPr>
                        <a:t>80</a:t>
                      </a:r>
                      <a:endParaRPr lang="en-GB" sz="1600" noProof="0" dirty="0">
                        <a:effectLst/>
                        <a:latin typeface="Arial" panose="020B0604020202020204" pitchFamily="34" charset="0"/>
                        <a:ea typeface="Times New Roman"/>
                        <a:cs typeface="Arial" panose="020B0604020202020204" pitchFamily="34" charset="0"/>
                      </a:endParaRPr>
                    </a:p>
                  </a:txBody>
                  <a:tcPr marL="34111" marR="34111" marT="0" marB="0" anchor="ctr">
                    <a:solidFill>
                      <a:srgbClr val="EDEAF0"/>
                    </a:solidFill>
                  </a:tcPr>
                </a:tc>
                <a:tc>
                  <a:txBody>
                    <a:bodyPr/>
                    <a:lstStyle/>
                    <a:p>
                      <a:pPr marL="0" marR="0" algn="ctr">
                        <a:spcBef>
                          <a:spcPts val="0"/>
                        </a:spcBef>
                        <a:spcAft>
                          <a:spcPts val="0"/>
                        </a:spcAft>
                      </a:pPr>
                      <a:r>
                        <a:rPr lang="en-GB" sz="1600" noProof="0" dirty="0" smtClean="0">
                          <a:effectLst/>
                          <a:latin typeface="Arial" panose="020B0604020202020204" pitchFamily="34" charset="0"/>
                          <a:ea typeface="Times New Roman"/>
                          <a:cs typeface="Arial" panose="020B0604020202020204" pitchFamily="34" charset="0"/>
                        </a:rPr>
                        <a:t>85</a:t>
                      </a:r>
                      <a:endParaRPr lang="en-GB" sz="1600" noProof="0" dirty="0">
                        <a:effectLst/>
                        <a:latin typeface="Arial" panose="020B0604020202020204" pitchFamily="34" charset="0"/>
                        <a:ea typeface="Times New Roman"/>
                        <a:cs typeface="Arial" panose="020B0604020202020204" pitchFamily="34" charset="0"/>
                      </a:endParaRPr>
                    </a:p>
                  </a:txBody>
                  <a:tcPr marL="34111" marR="34111" marT="0" marB="0" anchor="ctr">
                    <a:solidFill>
                      <a:srgbClr val="EDEAF0"/>
                    </a:solidFill>
                  </a:tcPr>
                </a:tc>
                <a:tc>
                  <a:txBody>
                    <a:bodyPr/>
                    <a:lstStyle/>
                    <a:p>
                      <a:pPr marL="0" marR="0" algn="ctr">
                        <a:spcBef>
                          <a:spcPts val="0"/>
                        </a:spcBef>
                        <a:spcAft>
                          <a:spcPts val="0"/>
                        </a:spcAft>
                      </a:pPr>
                      <a:r>
                        <a:rPr lang="en-GB" sz="1600" noProof="0" dirty="0" smtClean="0">
                          <a:effectLst/>
                          <a:latin typeface="Arial" panose="020B0604020202020204" pitchFamily="34" charset="0"/>
                          <a:ea typeface="Times New Roman"/>
                          <a:cs typeface="Arial" panose="020B0604020202020204" pitchFamily="34" charset="0"/>
                        </a:rPr>
                        <a:t>84</a:t>
                      </a:r>
                      <a:endParaRPr lang="en-GB" sz="1600" noProof="0" dirty="0">
                        <a:effectLst/>
                        <a:latin typeface="Arial" panose="020B0604020202020204" pitchFamily="34" charset="0"/>
                        <a:ea typeface="Times New Roman"/>
                        <a:cs typeface="Arial" panose="020B0604020202020204" pitchFamily="34" charset="0"/>
                      </a:endParaRPr>
                    </a:p>
                  </a:txBody>
                  <a:tcPr marL="34111" marR="34111" marT="0" marB="0" anchor="ctr">
                    <a:solidFill>
                      <a:srgbClr val="EDEAF0"/>
                    </a:solidFill>
                  </a:tcPr>
                </a:tc>
              </a:tr>
              <a:tr h="320040">
                <a:tc>
                  <a:txBody>
                    <a:bodyPr/>
                    <a:lstStyle/>
                    <a:p>
                      <a:pPr marL="0" marR="0" indent="230188">
                        <a:spcBef>
                          <a:spcPts val="0"/>
                        </a:spcBef>
                        <a:spcAft>
                          <a:spcPts val="0"/>
                        </a:spcAft>
                      </a:pPr>
                      <a:r>
                        <a:rPr lang="en-GB" sz="1600" noProof="0" dirty="0" smtClean="0">
                          <a:solidFill>
                            <a:schemeClr val="bg1"/>
                          </a:solidFill>
                          <a:effectLst/>
                          <a:latin typeface="Arial" panose="020B0604020202020204" pitchFamily="34" charset="0"/>
                          <a:cs typeface="Arial" panose="020B0604020202020204" pitchFamily="34" charset="0"/>
                        </a:rPr>
                        <a:t>White, %</a:t>
                      </a:r>
                      <a:endParaRPr lang="en-GB" sz="1600" b="1" noProof="0" dirty="0">
                        <a:solidFill>
                          <a:schemeClr val="bg1"/>
                        </a:solidFill>
                        <a:effectLst/>
                        <a:latin typeface="Arial" panose="020B0604020202020204" pitchFamily="34" charset="0"/>
                        <a:ea typeface="Times New Roman"/>
                        <a:cs typeface="Arial" panose="020B0604020202020204" pitchFamily="34" charset="0"/>
                      </a:endParaRPr>
                    </a:p>
                  </a:txBody>
                  <a:tcPr marR="34111" marT="0" marB="0" anchor="ctr">
                    <a:solidFill>
                      <a:schemeClr val="accent4">
                        <a:lumMod val="50000"/>
                      </a:schemeClr>
                    </a:solidFill>
                  </a:tcPr>
                </a:tc>
                <a:tc>
                  <a:txBody>
                    <a:bodyPr/>
                    <a:lstStyle/>
                    <a:p>
                      <a:pPr marL="0" marR="0" algn="ctr">
                        <a:spcBef>
                          <a:spcPts val="0"/>
                        </a:spcBef>
                        <a:spcAft>
                          <a:spcPts val="0"/>
                        </a:spcAft>
                      </a:pPr>
                      <a:r>
                        <a:rPr lang="en-GB" sz="1600" noProof="0" dirty="0" smtClean="0">
                          <a:effectLst/>
                          <a:latin typeface="Arial" panose="020B0604020202020204" pitchFamily="34" charset="0"/>
                          <a:ea typeface="Times New Roman"/>
                          <a:cs typeface="Arial" panose="020B0604020202020204" pitchFamily="34" charset="0"/>
                        </a:rPr>
                        <a:t>91</a:t>
                      </a:r>
                      <a:endParaRPr lang="en-GB" sz="1600" noProof="0" dirty="0">
                        <a:effectLst/>
                        <a:latin typeface="Arial" panose="020B0604020202020204" pitchFamily="34" charset="0"/>
                        <a:ea typeface="Times New Roman"/>
                        <a:cs typeface="Arial" panose="020B0604020202020204" pitchFamily="34" charset="0"/>
                      </a:endParaRPr>
                    </a:p>
                  </a:txBody>
                  <a:tcPr marL="34111" marR="34111" marT="0" marB="0" anchor="ctr"/>
                </a:tc>
                <a:tc>
                  <a:txBody>
                    <a:bodyPr/>
                    <a:lstStyle/>
                    <a:p>
                      <a:pPr marL="0" marR="0" algn="ctr">
                        <a:spcBef>
                          <a:spcPts val="0"/>
                        </a:spcBef>
                        <a:spcAft>
                          <a:spcPts val="0"/>
                        </a:spcAft>
                      </a:pPr>
                      <a:r>
                        <a:rPr lang="en-GB" sz="1600" noProof="0" dirty="0" smtClean="0">
                          <a:effectLst/>
                          <a:latin typeface="Arial" panose="020B0604020202020204" pitchFamily="34" charset="0"/>
                          <a:ea typeface="Times New Roman"/>
                          <a:cs typeface="Arial" panose="020B0604020202020204" pitchFamily="34" charset="0"/>
                        </a:rPr>
                        <a:t>95</a:t>
                      </a:r>
                      <a:endParaRPr lang="en-GB" sz="1600" noProof="0" dirty="0">
                        <a:effectLst/>
                        <a:latin typeface="Arial" panose="020B0604020202020204" pitchFamily="34" charset="0"/>
                        <a:ea typeface="Times New Roman"/>
                        <a:cs typeface="Arial" panose="020B0604020202020204" pitchFamily="34" charset="0"/>
                      </a:endParaRPr>
                    </a:p>
                  </a:txBody>
                  <a:tcPr marL="34111" marR="34111" marT="0" marB="0" anchor="ctr"/>
                </a:tc>
                <a:tc>
                  <a:txBody>
                    <a:bodyPr/>
                    <a:lstStyle/>
                    <a:p>
                      <a:pPr marL="0" marR="0" algn="ctr">
                        <a:spcBef>
                          <a:spcPts val="0"/>
                        </a:spcBef>
                        <a:spcAft>
                          <a:spcPts val="0"/>
                        </a:spcAft>
                      </a:pPr>
                      <a:r>
                        <a:rPr lang="en-GB" sz="1600" noProof="0" dirty="0" smtClean="0">
                          <a:effectLst/>
                          <a:latin typeface="Arial" panose="020B0604020202020204" pitchFamily="34" charset="0"/>
                          <a:ea typeface="Times New Roman"/>
                          <a:cs typeface="Arial" panose="020B0604020202020204" pitchFamily="34" charset="0"/>
                        </a:rPr>
                        <a:t>94</a:t>
                      </a:r>
                      <a:endParaRPr lang="en-GB" sz="1600" noProof="0" dirty="0">
                        <a:effectLst/>
                        <a:latin typeface="Arial" panose="020B0604020202020204" pitchFamily="34" charset="0"/>
                        <a:ea typeface="Times New Roman"/>
                        <a:cs typeface="Arial" panose="020B0604020202020204" pitchFamily="34" charset="0"/>
                      </a:endParaRPr>
                    </a:p>
                  </a:txBody>
                  <a:tcPr marL="34111" marR="34111" marT="0" marB="0" anchor="ctr"/>
                </a:tc>
              </a:tr>
              <a:tr h="320040">
                <a:tc>
                  <a:txBody>
                    <a:bodyPr/>
                    <a:lstStyle/>
                    <a:p>
                      <a:pPr marL="0" marR="0">
                        <a:spcBef>
                          <a:spcPts val="0"/>
                        </a:spcBef>
                        <a:spcAft>
                          <a:spcPts val="0"/>
                        </a:spcAft>
                      </a:pPr>
                      <a:r>
                        <a:rPr lang="en-GB" sz="1600" b="1" noProof="0" dirty="0" smtClean="0">
                          <a:solidFill>
                            <a:schemeClr val="bg1"/>
                          </a:solidFill>
                          <a:effectLst/>
                          <a:latin typeface="Arial" panose="020B0604020202020204" pitchFamily="34" charset="0"/>
                          <a:ea typeface="Times New Roman"/>
                          <a:cs typeface="Arial" panose="020B0604020202020204" pitchFamily="34" charset="0"/>
                        </a:rPr>
                        <a:t>Disease characteristics</a:t>
                      </a:r>
                      <a:endParaRPr lang="en-GB" sz="1600" b="1" noProof="0" dirty="0">
                        <a:solidFill>
                          <a:schemeClr val="bg1"/>
                        </a:solidFill>
                        <a:effectLst/>
                        <a:latin typeface="Arial" panose="020B0604020202020204" pitchFamily="34" charset="0"/>
                        <a:ea typeface="Times New Roman"/>
                        <a:cs typeface="Arial" panose="020B0604020202020204" pitchFamily="34" charset="0"/>
                      </a:endParaRPr>
                    </a:p>
                  </a:txBody>
                  <a:tcPr marR="34111" marT="0" marB="0" anchor="ctr">
                    <a:solidFill>
                      <a:schemeClr val="accent4">
                        <a:lumMod val="50000"/>
                      </a:schemeClr>
                    </a:solidFill>
                  </a:tcPr>
                </a:tc>
                <a:tc>
                  <a:txBody>
                    <a:bodyPr/>
                    <a:lstStyle/>
                    <a:p>
                      <a:pPr marL="0" marR="0" algn="ctr">
                        <a:spcBef>
                          <a:spcPts val="0"/>
                        </a:spcBef>
                        <a:spcAft>
                          <a:spcPts val="0"/>
                        </a:spcAft>
                      </a:pPr>
                      <a:endParaRPr lang="en-GB" sz="1600" noProof="0" dirty="0">
                        <a:effectLst/>
                        <a:latin typeface="Arial" panose="020B0604020202020204" pitchFamily="34" charset="0"/>
                        <a:ea typeface="Times New Roman"/>
                        <a:cs typeface="Arial" panose="020B0604020202020204" pitchFamily="34" charset="0"/>
                      </a:endParaRPr>
                    </a:p>
                  </a:txBody>
                  <a:tcPr marL="34111" marR="34111" marT="0" marB="0" anchor="ctr"/>
                </a:tc>
                <a:tc>
                  <a:txBody>
                    <a:bodyPr/>
                    <a:lstStyle/>
                    <a:p>
                      <a:pPr marL="0" marR="0" algn="ctr">
                        <a:spcBef>
                          <a:spcPts val="0"/>
                        </a:spcBef>
                        <a:spcAft>
                          <a:spcPts val="0"/>
                        </a:spcAft>
                      </a:pPr>
                      <a:endParaRPr lang="en-GB" sz="1600" noProof="0" dirty="0">
                        <a:effectLst/>
                        <a:latin typeface="Arial" panose="020B0604020202020204" pitchFamily="34" charset="0"/>
                        <a:ea typeface="Times New Roman"/>
                        <a:cs typeface="Arial" panose="020B0604020202020204" pitchFamily="34" charset="0"/>
                      </a:endParaRPr>
                    </a:p>
                  </a:txBody>
                  <a:tcPr marL="34111" marR="34111" marT="0" marB="0" anchor="ctr"/>
                </a:tc>
                <a:tc>
                  <a:txBody>
                    <a:bodyPr/>
                    <a:lstStyle/>
                    <a:p>
                      <a:pPr marL="0" marR="0" algn="ctr">
                        <a:spcBef>
                          <a:spcPts val="0"/>
                        </a:spcBef>
                        <a:spcAft>
                          <a:spcPts val="0"/>
                        </a:spcAft>
                      </a:pPr>
                      <a:endParaRPr lang="en-GB" sz="1600" noProof="0" dirty="0">
                        <a:effectLst/>
                        <a:latin typeface="Arial" panose="020B0604020202020204" pitchFamily="34" charset="0"/>
                        <a:ea typeface="Times New Roman"/>
                        <a:cs typeface="Arial" panose="020B0604020202020204" pitchFamily="34" charset="0"/>
                      </a:endParaRPr>
                    </a:p>
                  </a:txBody>
                  <a:tcPr marL="34111" marR="34111" marT="0" marB="0" anchor="ctr"/>
                </a:tc>
              </a:tr>
              <a:tr h="320040">
                <a:tc>
                  <a:txBody>
                    <a:bodyPr/>
                    <a:lstStyle/>
                    <a:p>
                      <a:pPr marL="0" marR="0" indent="230188">
                        <a:spcBef>
                          <a:spcPts val="0"/>
                        </a:spcBef>
                        <a:spcAft>
                          <a:spcPts val="0"/>
                        </a:spcAft>
                      </a:pPr>
                      <a:r>
                        <a:rPr lang="en-GB" sz="1600" noProof="0" dirty="0" smtClean="0">
                          <a:solidFill>
                            <a:schemeClr val="bg1"/>
                          </a:solidFill>
                          <a:effectLst/>
                          <a:latin typeface="Arial" panose="020B0604020202020204" pitchFamily="34" charset="0"/>
                          <a:cs typeface="Arial" panose="020B0604020202020204" pitchFamily="34" charset="0"/>
                        </a:rPr>
                        <a:t>Ischemic heart disease,</a:t>
                      </a:r>
                      <a:r>
                        <a:rPr lang="en-GB" sz="1600" baseline="0" noProof="0" dirty="0" smtClean="0">
                          <a:solidFill>
                            <a:schemeClr val="bg1"/>
                          </a:solidFill>
                          <a:effectLst/>
                          <a:latin typeface="Arial" panose="020B0604020202020204" pitchFamily="34" charset="0"/>
                          <a:cs typeface="Arial" panose="020B0604020202020204" pitchFamily="34" charset="0"/>
                        </a:rPr>
                        <a:t> %</a:t>
                      </a:r>
                      <a:endParaRPr lang="en-GB" sz="1600" b="1" noProof="0" dirty="0">
                        <a:solidFill>
                          <a:schemeClr val="bg1"/>
                        </a:solidFill>
                        <a:effectLst/>
                        <a:latin typeface="Arial" panose="020B0604020202020204" pitchFamily="34" charset="0"/>
                        <a:ea typeface="Times New Roman"/>
                        <a:cs typeface="Arial" panose="020B0604020202020204" pitchFamily="34" charset="0"/>
                      </a:endParaRPr>
                    </a:p>
                  </a:txBody>
                  <a:tcPr marR="34111" marT="0" marB="0" anchor="ctr">
                    <a:solidFill>
                      <a:schemeClr val="accent4">
                        <a:lumMod val="50000"/>
                      </a:schemeClr>
                    </a:solidFill>
                  </a:tcPr>
                </a:tc>
                <a:tc>
                  <a:txBody>
                    <a:bodyPr/>
                    <a:lstStyle/>
                    <a:p>
                      <a:pPr marL="0" marR="0" algn="ctr">
                        <a:spcBef>
                          <a:spcPts val="0"/>
                        </a:spcBef>
                        <a:spcAft>
                          <a:spcPts val="0"/>
                        </a:spcAft>
                      </a:pPr>
                      <a:r>
                        <a:rPr lang="en-GB" sz="1600" noProof="0" dirty="0" smtClean="0">
                          <a:effectLst/>
                          <a:latin typeface="Arial" panose="020B0604020202020204" pitchFamily="34" charset="0"/>
                          <a:ea typeface="Times New Roman"/>
                          <a:cs typeface="Arial" panose="020B0604020202020204" pitchFamily="34" charset="0"/>
                        </a:rPr>
                        <a:t>60</a:t>
                      </a:r>
                      <a:endParaRPr lang="en-GB" sz="1600" noProof="0" dirty="0">
                        <a:effectLst/>
                        <a:latin typeface="Arial" panose="020B0604020202020204" pitchFamily="34" charset="0"/>
                        <a:ea typeface="Times New Roman"/>
                        <a:cs typeface="Arial" panose="020B0604020202020204" pitchFamily="34" charset="0"/>
                      </a:endParaRPr>
                    </a:p>
                  </a:txBody>
                  <a:tcPr marL="34111" marR="34111" marT="0" marB="0" anchor="ctr"/>
                </a:tc>
                <a:tc>
                  <a:txBody>
                    <a:bodyPr/>
                    <a:lstStyle/>
                    <a:p>
                      <a:pPr marL="0" marR="0" algn="ctr">
                        <a:spcBef>
                          <a:spcPts val="0"/>
                        </a:spcBef>
                        <a:spcAft>
                          <a:spcPts val="0"/>
                        </a:spcAft>
                      </a:pPr>
                      <a:r>
                        <a:rPr lang="en-GB" sz="1600" noProof="0" dirty="0" smtClean="0">
                          <a:effectLst/>
                          <a:latin typeface="Arial" panose="020B0604020202020204" pitchFamily="34" charset="0"/>
                          <a:ea typeface="Times New Roman"/>
                          <a:cs typeface="Arial" panose="020B0604020202020204" pitchFamily="34" charset="0"/>
                        </a:rPr>
                        <a:t>65</a:t>
                      </a:r>
                      <a:endParaRPr lang="en-GB" sz="1600" noProof="0" dirty="0">
                        <a:effectLst/>
                        <a:latin typeface="Arial" panose="020B0604020202020204" pitchFamily="34" charset="0"/>
                        <a:ea typeface="Times New Roman"/>
                        <a:cs typeface="Arial" panose="020B0604020202020204" pitchFamily="34" charset="0"/>
                      </a:endParaRPr>
                    </a:p>
                  </a:txBody>
                  <a:tcPr marL="34111" marR="34111" marT="0" marB="0" anchor="ctr"/>
                </a:tc>
                <a:tc>
                  <a:txBody>
                    <a:bodyPr/>
                    <a:lstStyle/>
                    <a:p>
                      <a:pPr marL="0" marR="0" algn="ctr">
                        <a:spcBef>
                          <a:spcPts val="0"/>
                        </a:spcBef>
                        <a:spcAft>
                          <a:spcPts val="0"/>
                        </a:spcAft>
                      </a:pPr>
                      <a:r>
                        <a:rPr lang="en-GB" sz="1600" noProof="0" dirty="0" smtClean="0">
                          <a:effectLst/>
                          <a:latin typeface="Arial" panose="020B0604020202020204" pitchFamily="34" charset="0"/>
                          <a:ea typeface="Times New Roman"/>
                          <a:cs typeface="Arial" panose="020B0604020202020204" pitchFamily="34" charset="0"/>
                        </a:rPr>
                        <a:t>67</a:t>
                      </a:r>
                      <a:endParaRPr lang="en-GB" sz="1600" noProof="0" dirty="0">
                        <a:effectLst/>
                        <a:latin typeface="Arial" panose="020B0604020202020204" pitchFamily="34" charset="0"/>
                        <a:ea typeface="Times New Roman"/>
                        <a:cs typeface="Arial" panose="020B0604020202020204" pitchFamily="34" charset="0"/>
                      </a:endParaRPr>
                    </a:p>
                  </a:txBody>
                  <a:tcPr marL="34111" marR="34111" marT="0" marB="0" anchor="ctr"/>
                </a:tc>
              </a:tr>
              <a:tr h="320040">
                <a:tc>
                  <a:txBody>
                    <a:bodyPr/>
                    <a:lstStyle/>
                    <a:p>
                      <a:pPr marL="0" marR="0" indent="230188">
                        <a:spcBef>
                          <a:spcPts val="0"/>
                        </a:spcBef>
                        <a:spcAft>
                          <a:spcPts val="0"/>
                        </a:spcAft>
                      </a:pPr>
                      <a:r>
                        <a:rPr lang="en-GB" sz="1600" noProof="0" dirty="0" smtClean="0">
                          <a:solidFill>
                            <a:schemeClr val="bg1"/>
                          </a:solidFill>
                          <a:effectLst/>
                          <a:latin typeface="Arial" panose="020B0604020202020204" pitchFamily="34" charset="0"/>
                          <a:cs typeface="Arial" panose="020B0604020202020204" pitchFamily="34" charset="0"/>
                        </a:rPr>
                        <a:t>LVEF (%),</a:t>
                      </a:r>
                      <a:r>
                        <a:rPr lang="en-GB" sz="1600" baseline="0" noProof="0" dirty="0" smtClean="0">
                          <a:solidFill>
                            <a:schemeClr val="bg1"/>
                          </a:solidFill>
                          <a:effectLst/>
                          <a:latin typeface="Arial" panose="020B0604020202020204" pitchFamily="34" charset="0"/>
                          <a:cs typeface="Arial" panose="020B0604020202020204" pitchFamily="34" charset="0"/>
                        </a:rPr>
                        <a:t> </a:t>
                      </a:r>
                      <a:r>
                        <a:rPr lang="en-GB" sz="1600" noProof="0" dirty="0" smtClean="0">
                          <a:solidFill>
                            <a:schemeClr val="bg1"/>
                          </a:solidFill>
                          <a:effectLst/>
                          <a:latin typeface="Arial" panose="020B0604020202020204" pitchFamily="34" charset="0"/>
                          <a:cs typeface="Arial" panose="020B0604020202020204" pitchFamily="34" charset="0"/>
                        </a:rPr>
                        <a:t>mean (SD)</a:t>
                      </a:r>
                      <a:endParaRPr lang="en-GB" sz="1600" b="1" noProof="0" dirty="0">
                        <a:solidFill>
                          <a:schemeClr val="bg1"/>
                        </a:solidFill>
                        <a:effectLst/>
                        <a:latin typeface="Arial" panose="020B0604020202020204" pitchFamily="34" charset="0"/>
                        <a:ea typeface="Times New Roman"/>
                        <a:cs typeface="Arial" panose="020B0604020202020204" pitchFamily="34" charset="0"/>
                      </a:endParaRPr>
                    </a:p>
                  </a:txBody>
                  <a:tcPr marR="34111" marT="0" marB="0" anchor="ctr">
                    <a:solidFill>
                      <a:schemeClr val="accent4">
                        <a:lumMod val="50000"/>
                      </a:schemeClr>
                    </a:solidFill>
                  </a:tcPr>
                </a:tc>
                <a:tc>
                  <a:txBody>
                    <a:bodyPr/>
                    <a:lstStyle/>
                    <a:p>
                      <a:pPr marL="0" marR="0" algn="ctr">
                        <a:spcBef>
                          <a:spcPts val="0"/>
                        </a:spcBef>
                        <a:spcAft>
                          <a:spcPts val="0"/>
                        </a:spcAft>
                      </a:pPr>
                      <a:r>
                        <a:rPr lang="en-GB" sz="1600" noProof="0" dirty="0" smtClean="0">
                          <a:effectLst/>
                          <a:latin typeface="Arial" panose="020B0604020202020204" pitchFamily="34" charset="0"/>
                          <a:ea typeface="Times New Roman"/>
                          <a:cs typeface="Arial" panose="020B0604020202020204" pitchFamily="34" charset="0"/>
                        </a:rPr>
                        <a:t>29 (7)</a:t>
                      </a:r>
                      <a:endParaRPr lang="en-GB" sz="1600" noProof="0" dirty="0">
                        <a:effectLst/>
                        <a:latin typeface="Arial" panose="020B0604020202020204" pitchFamily="34" charset="0"/>
                        <a:ea typeface="Times New Roman"/>
                        <a:cs typeface="Arial" panose="020B0604020202020204" pitchFamily="34" charset="0"/>
                      </a:endParaRPr>
                    </a:p>
                  </a:txBody>
                  <a:tcPr marL="34111" marR="34111" marT="0" marB="0" anchor="ctr"/>
                </a:tc>
                <a:tc>
                  <a:txBody>
                    <a:bodyPr/>
                    <a:lstStyle/>
                    <a:p>
                      <a:pPr marL="0" marR="0" algn="ctr">
                        <a:spcBef>
                          <a:spcPts val="0"/>
                        </a:spcBef>
                        <a:spcAft>
                          <a:spcPts val="0"/>
                        </a:spcAft>
                      </a:pPr>
                      <a:r>
                        <a:rPr lang="en-GB" sz="1600" noProof="0" dirty="0" smtClean="0">
                          <a:effectLst/>
                          <a:latin typeface="Arial" panose="020B0604020202020204" pitchFamily="34" charset="0"/>
                          <a:ea typeface="Times New Roman"/>
                          <a:cs typeface="Arial" panose="020B0604020202020204" pitchFamily="34" charset="0"/>
                        </a:rPr>
                        <a:t>29</a:t>
                      </a:r>
                      <a:r>
                        <a:rPr lang="en-GB" sz="1600" baseline="0" noProof="0" dirty="0" smtClean="0">
                          <a:effectLst/>
                          <a:latin typeface="Arial" panose="020B0604020202020204" pitchFamily="34" charset="0"/>
                          <a:ea typeface="Times New Roman"/>
                          <a:cs typeface="Arial" panose="020B0604020202020204" pitchFamily="34" charset="0"/>
                        </a:rPr>
                        <a:t> (8)</a:t>
                      </a:r>
                      <a:endParaRPr lang="en-GB" sz="1600" noProof="0" dirty="0">
                        <a:effectLst/>
                        <a:latin typeface="Arial" panose="020B0604020202020204" pitchFamily="34" charset="0"/>
                        <a:ea typeface="Times New Roman"/>
                        <a:cs typeface="Arial" panose="020B0604020202020204" pitchFamily="34" charset="0"/>
                      </a:endParaRPr>
                    </a:p>
                  </a:txBody>
                  <a:tcPr marL="34111" marR="34111" marT="0" marB="0" anchor="ctr"/>
                </a:tc>
                <a:tc>
                  <a:txBody>
                    <a:bodyPr/>
                    <a:lstStyle/>
                    <a:p>
                      <a:pPr marL="0" marR="0" algn="ctr">
                        <a:spcBef>
                          <a:spcPts val="0"/>
                        </a:spcBef>
                        <a:spcAft>
                          <a:spcPts val="0"/>
                        </a:spcAft>
                      </a:pPr>
                      <a:r>
                        <a:rPr lang="en-GB" sz="1600" noProof="0" dirty="0" smtClean="0">
                          <a:effectLst/>
                          <a:latin typeface="Arial" panose="020B0604020202020204" pitchFamily="34" charset="0"/>
                          <a:ea typeface="Times New Roman"/>
                          <a:cs typeface="Arial" panose="020B0604020202020204" pitchFamily="34" charset="0"/>
                        </a:rPr>
                        <a:t>29 (7)</a:t>
                      </a:r>
                      <a:endParaRPr lang="en-GB" sz="1600" noProof="0" dirty="0">
                        <a:effectLst/>
                        <a:latin typeface="Arial" panose="020B0604020202020204" pitchFamily="34" charset="0"/>
                        <a:ea typeface="Times New Roman"/>
                        <a:cs typeface="Arial" panose="020B0604020202020204" pitchFamily="34" charset="0"/>
                      </a:endParaRPr>
                    </a:p>
                  </a:txBody>
                  <a:tcPr marL="34111" marR="34111" marT="0" marB="0" anchor="ctr"/>
                </a:tc>
              </a:tr>
              <a:tr h="320040">
                <a:tc>
                  <a:txBody>
                    <a:bodyPr/>
                    <a:lstStyle/>
                    <a:p>
                      <a:pPr marL="0" marR="0" indent="230188">
                        <a:spcBef>
                          <a:spcPts val="0"/>
                        </a:spcBef>
                        <a:spcAft>
                          <a:spcPts val="0"/>
                        </a:spcAft>
                      </a:pPr>
                      <a:r>
                        <a:rPr lang="en-GB" sz="1600" b="0" noProof="0" dirty="0" smtClean="0">
                          <a:solidFill>
                            <a:schemeClr val="bg1"/>
                          </a:solidFill>
                          <a:effectLst/>
                          <a:latin typeface="Arial" panose="020B0604020202020204" pitchFamily="34" charset="0"/>
                          <a:ea typeface="Times New Roman"/>
                          <a:cs typeface="Arial" panose="020B0604020202020204" pitchFamily="34" charset="0"/>
                        </a:rPr>
                        <a:t>NYHA class II, </a:t>
                      </a:r>
                      <a:r>
                        <a:rPr lang="en-GB" sz="1600" b="0" baseline="0" noProof="0" dirty="0" smtClean="0">
                          <a:solidFill>
                            <a:schemeClr val="bg1"/>
                          </a:solidFill>
                          <a:effectLst/>
                          <a:latin typeface="Arial" panose="020B0604020202020204" pitchFamily="34" charset="0"/>
                          <a:ea typeface="Times New Roman"/>
                          <a:cs typeface="Arial" panose="020B0604020202020204" pitchFamily="34" charset="0"/>
                        </a:rPr>
                        <a:t>%</a:t>
                      </a:r>
                      <a:endParaRPr lang="en-GB" sz="1600" b="0" noProof="0" dirty="0">
                        <a:solidFill>
                          <a:schemeClr val="bg1"/>
                        </a:solidFill>
                        <a:effectLst/>
                        <a:latin typeface="Arial" panose="020B0604020202020204" pitchFamily="34" charset="0"/>
                        <a:ea typeface="Times New Roman"/>
                        <a:cs typeface="Arial" panose="020B0604020202020204" pitchFamily="34" charset="0"/>
                      </a:endParaRPr>
                    </a:p>
                  </a:txBody>
                  <a:tcPr marR="36526" marT="0" marB="0" anchor="ctr">
                    <a:solidFill>
                      <a:schemeClr val="accent4">
                        <a:lumMod val="50000"/>
                      </a:schemeClr>
                    </a:solidFill>
                  </a:tcPr>
                </a:tc>
                <a:tc>
                  <a:txBody>
                    <a:bodyPr/>
                    <a:lstStyle/>
                    <a:p>
                      <a:pPr marL="0" marR="0" algn="ctr">
                        <a:lnSpc>
                          <a:spcPct val="115000"/>
                        </a:lnSpc>
                        <a:spcBef>
                          <a:spcPts val="0"/>
                        </a:spcBef>
                        <a:spcAft>
                          <a:spcPts val="0"/>
                        </a:spcAft>
                      </a:pPr>
                      <a:r>
                        <a:rPr lang="en-US" sz="1600" dirty="0" smtClean="0">
                          <a:effectLst/>
                          <a:latin typeface="Arial"/>
                          <a:ea typeface="Times New Roman"/>
                        </a:rPr>
                        <a:t>70</a:t>
                      </a:r>
                      <a:endParaRPr lang="en-US" sz="1600" dirty="0">
                        <a:effectLst/>
                        <a:latin typeface="Times New Roman"/>
                        <a:ea typeface="Times New Roman"/>
                      </a:endParaRPr>
                    </a:p>
                  </a:txBody>
                  <a:tcPr marL="38100" marR="38100" marT="0" marB="0" anchor="b"/>
                </a:tc>
                <a:tc>
                  <a:txBody>
                    <a:bodyPr/>
                    <a:lstStyle/>
                    <a:p>
                      <a:pPr marL="0" marR="0" algn="ctr">
                        <a:lnSpc>
                          <a:spcPct val="115000"/>
                        </a:lnSpc>
                        <a:spcBef>
                          <a:spcPts val="0"/>
                        </a:spcBef>
                        <a:spcAft>
                          <a:spcPts val="0"/>
                        </a:spcAft>
                      </a:pPr>
                      <a:r>
                        <a:rPr lang="en-US" sz="1600" dirty="0" smtClean="0">
                          <a:effectLst/>
                          <a:latin typeface="Arial"/>
                          <a:ea typeface="Times New Roman"/>
                        </a:rPr>
                        <a:t>68</a:t>
                      </a:r>
                      <a:endParaRPr lang="en-US" sz="1600" dirty="0">
                        <a:effectLst/>
                        <a:latin typeface="Times New Roman"/>
                        <a:ea typeface="Times New Roman"/>
                      </a:endParaRPr>
                    </a:p>
                  </a:txBody>
                  <a:tcPr marL="38100" marR="38100" marT="0" marB="0" anchor="b"/>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72</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b"/>
                </a:tc>
              </a:tr>
              <a:tr h="320040">
                <a:tc>
                  <a:txBody>
                    <a:bodyPr/>
                    <a:lstStyle/>
                    <a:p>
                      <a:pPr marL="0" marR="0" indent="230188" algn="l" defTabSz="914400" rtl="0" eaLnBrk="1" fontAlgn="auto" latinLnBrk="0" hangingPunct="1">
                        <a:lnSpc>
                          <a:spcPct val="100000"/>
                        </a:lnSpc>
                        <a:spcBef>
                          <a:spcPts val="0"/>
                        </a:spcBef>
                        <a:spcAft>
                          <a:spcPts val="0"/>
                        </a:spcAft>
                        <a:buClrTx/>
                        <a:buSzTx/>
                        <a:buFontTx/>
                        <a:buNone/>
                        <a:tabLst/>
                        <a:defRPr/>
                      </a:pPr>
                      <a:r>
                        <a:rPr lang="en-GB" sz="1600" b="0" noProof="0" dirty="0" smtClean="0">
                          <a:solidFill>
                            <a:schemeClr val="bg1"/>
                          </a:solidFill>
                          <a:effectLst/>
                          <a:latin typeface="Arial" panose="020B0604020202020204" pitchFamily="34" charset="0"/>
                          <a:ea typeface="Times New Roman"/>
                          <a:cs typeface="Arial" panose="020B0604020202020204" pitchFamily="34" charset="0"/>
                        </a:rPr>
                        <a:t>NYHA class III, %</a:t>
                      </a:r>
                      <a:endParaRPr lang="en-GB" sz="1600" b="0" noProof="0" dirty="0">
                        <a:solidFill>
                          <a:schemeClr val="bg1"/>
                        </a:solidFill>
                        <a:effectLst/>
                        <a:latin typeface="Arial" panose="020B0604020202020204" pitchFamily="34" charset="0"/>
                        <a:ea typeface="Times New Roman"/>
                        <a:cs typeface="Arial" panose="020B0604020202020204" pitchFamily="34" charset="0"/>
                      </a:endParaRPr>
                    </a:p>
                  </a:txBody>
                  <a:tcPr marR="36526" marT="0" marB="0" anchor="ctr">
                    <a:solidFill>
                      <a:schemeClr val="accent4">
                        <a:lumMod val="50000"/>
                      </a:schemeClr>
                    </a:solidFill>
                  </a:tcPr>
                </a:tc>
                <a:tc>
                  <a:txBody>
                    <a:bodyPr/>
                    <a:lstStyle/>
                    <a:p>
                      <a:pPr marL="0" marR="0" algn="ctr">
                        <a:lnSpc>
                          <a:spcPct val="115000"/>
                        </a:lnSpc>
                        <a:spcBef>
                          <a:spcPts val="0"/>
                        </a:spcBef>
                        <a:spcAft>
                          <a:spcPts val="0"/>
                        </a:spcAft>
                      </a:pPr>
                      <a:r>
                        <a:rPr lang="en-US" sz="1600" dirty="0" smtClean="0">
                          <a:effectLst/>
                          <a:latin typeface="Arial"/>
                          <a:ea typeface="Times New Roman"/>
                        </a:rPr>
                        <a:t>30</a:t>
                      </a:r>
                      <a:endParaRPr lang="en-US" sz="1600" dirty="0">
                        <a:effectLst/>
                        <a:latin typeface="Times New Roman"/>
                        <a:ea typeface="Times New Roman"/>
                      </a:endParaRPr>
                    </a:p>
                  </a:txBody>
                  <a:tcPr marL="38100" marR="38100" marT="0" marB="0" anchor="b"/>
                </a:tc>
                <a:tc>
                  <a:txBody>
                    <a:bodyPr/>
                    <a:lstStyle/>
                    <a:p>
                      <a:pPr marL="0" marR="0" algn="ctr">
                        <a:lnSpc>
                          <a:spcPct val="115000"/>
                        </a:lnSpc>
                        <a:spcBef>
                          <a:spcPts val="0"/>
                        </a:spcBef>
                        <a:spcAft>
                          <a:spcPts val="0"/>
                        </a:spcAft>
                      </a:pPr>
                      <a:r>
                        <a:rPr lang="en-US" sz="1600" dirty="0" smtClean="0">
                          <a:effectLst/>
                          <a:latin typeface="Arial"/>
                          <a:ea typeface="Times New Roman"/>
                        </a:rPr>
                        <a:t>32</a:t>
                      </a:r>
                      <a:endParaRPr lang="en-US" sz="1600" dirty="0">
                        <a:effectLst/>
                        <a:latin typeface="Times New Roman"/>
                        <a:ea typeface="Times New Roman"/>
                      </a:endParaRPr>
                    </a:p>
                  </a:txBody>
                  <a:tcPr marL="38100" marR="38100" marT="0" marB="0" anchor="b"/>
                </a:tc>
                <a:tc>
                  <a:txBody>
                    <a:bodyPr/>
                    <a:lstStyle/>
                    <a:p>
                      <a:pPr marL="0" marR="0" algn="ctr">
                        <a:lnSpc>
                          <a:spcPct val="115000"/>
                        </a:lnSpc>
                        <a:spcBef>
                          <a:spcPts val="0"/>
                        </a:spcBef>
                        <a:spcAft>
                          <a:spcPts val="0"/>
                        </a:spcAft>
                      </a:pPr>
                      <a:r>
                        <a:rPr lang="en-US" sz="1600" dirty="0" smtClean="0">
                          <a:effectLst/>
                          <a:latin typeface="Arial" panose="020B0604020202020204" pitchFamily="34" charset="0"/>
                          <a:ea typeface="Times New Roman"/>
                          <a:cs typeface="Arial" panose="020B0604020202020204" pitchFamily="34" charset="0"/>
                        </a:rPr>
                        <a:t>28</a:t>
                      </a:r>
                      <a:endParaRPr lang="en-US" sz="1600" dirty="0">
                        <a:effectLst/>
                        <a:latin typeface="Arial" panose="020B0604020202020204" pitchFamily="34" charset="0"/>
                        <a:ea typeface="Times New Roman"/>
                        <a:cs typeface="Arial" panose="020B0604020202020204" pitchFamily="34" charset="0"/>
                      </a:endParaRPr>
                    </a:p>
                  </a:txBody>
                  <a:tcPr marL="38100" marR="38100" marT="0" marB="0" anchor="b"/>
                </a:tc>
              </a:tr>
              <a:tr h="320040">
                <a:tc>
                  <a:txBody>
                    <a:bodyPr/>
                    <a:lstStyle/>
                    <a:p>
                      <a:pPr marL="228600" marR="0" indent="1588">
                        <a:spcBef>
                          <a:spcPts val="0"/>
                        </a:spcBef>
                        <a:spcAft>
                          <a:spcPts val="0"/>
                        </a:spcAft>
                      </a:pPr>
                      <a:r>
                        <a:rPr lang="en-GB" sz="1600" noProof="0" dirty="0" smtClean="0">
                          <a:solidFill>
                            <a:schemeClr val="bg1"/>
                          </a:solidFill>
                          <a:effectLst/>
                          <a:latin typeface="Arial" panose="020B0604020202020204" pitchFamily="34" charset="0"/>
                          <a:cs typeface="Arial" panose="020B0604020202020204" pitchFamily="34" charset="0"/>
                        </a:rPr>
                        <a:t>Persistent atrial fibrillation or flutter,</a:t>
                      </a:r>
                      <a:r>
                        <a:rPr lang="en-GB" sz="1600" baseline="0" noProof="0" dirty="0" smtClean="0">
                          <a:solidFill>
                            <a:schemeClr val="bg1"/>
                          </a:solidFill>
                          <a:effectLst/>
                          <a:latin typeface="Arial" panose="020B0604020202020204" pitchFamily="34" charset="0"/>
                          <a:cs typeface="Arial" panose="020B0604020202020204" pitchFamily="34" charset="0"/>
                        </a:rPr>
                        <a:t> % </a:t>
                      </a:r>
                      <a:endParaRPr lang="en-GB" sz="1600" b="1" noProof="0" dirty="0">
                        <a:solidFill>
                          <a:schemeClr val="bg1"/>
                        </a:solidFill>
                        <a:effectLst/>
                        <a:latin typeface="Arial" panose="020B0604020202020204" pitchFamily="34" charset="0"/>
                        <a:ea typeface="Times New Roman"/>
                        <a:cs typeface="Arial" panose="020B0604020202020204" pitchFamily="34" charset="0"/>
                      </a:endParaRPr>
                    </a:p>
                  </a:txBody>
                  <a:tcPr marR="36526" marT="0" marB="0" anchor="ctr">
                    <a:solidFill>
                      <a:schemeClr val="accent4">
                        <a:lumMod val="50000"/>
                      </a:schemeClr>
                    </a:solidFill>
                  </a:tcPr>
                </a:tc>
                <a:tc>
                  <a:txBody>
                    <a:bodyPr/>
                    <a:lstStyle/>
                    <a:p>
                      <a:pPr marL="0" marR="0" algn="ctr">
                        <a:spcBef>
                          <a:spcPts val="0"/>
                        </a:spcBef>
                        <a:spcAft>
                          <a:spcPts val="0"/>
                        </a:spcAft>
                      </a:pPr>
                      <a:r>
                        <a:rPr lang="en-GB" sz="1600" noProof="0" dirty="0" smtClean="0">
                          <a:effectLst/>
                          <a:latin typeface="Arial" panose="020B0604020202020204" pitchFamily="34" charset="0"/>
                          <a:ea typeface="Times New Roman"/>
                          <a:cs typeface="Arial" panose="020B0604020202020204" pitchFamily="34" charset="0"/>
                        </a:rPr>
                        <a:t>22</a:t>
                      </a:r>
                      <a:endParaRPr lang="en-GB" sz="1600" noProof="0" dirty="0">
                        <a:effectLst/>
                        <a:latin typeface="Arial" panose="020B0604020202020204" pitchFamily="34" charset="0"/>
                        <a:ea typeface="Times New Roman"/>
                        <a:cs typeface="Arial" panose="020B0604020202020204" pitchFamily="34" charset="0"/>
                      </a:endParaRPr>
                    </a:p>
                  </a:txBody>
                  <a:tcPr marL="36526" marR="36526" marT="0" marB="0" anchor="ctr"/>
                </a:tc>
                <a:tc>
                  <a:txBody>
                    <a:bodyPr/>
                    <a:lstStyle/>
                    <a:p>
                      <a:pPr marL="0" marR="0" algn="ctr">
                        <a:spcBef>
                          <a:spcPts val="0"/>
                        </a:spcBef>
                        <a:spcAft>
                          <a:spcPts val="0"/>
                        </a:spcAft>
                      </a:pPr>
                      <a:r>
                        <a:rPr lang="en-GB" sz="1600" noProof="0" dirty="0" smtClean="0">
                          <a:effectLst/>
                          <a:latin typeface="Arial" panose="020B0604020202020204" pitchFamily="34" charset="0"/>
                          <a:ea typeface="Times New Roman"/>
                          <a:cs typeface="Arial" panose="020B0604020202020204" pitchFamily="34" charset="0"/>
                        </a:rPr>
                        <a:t>19</a:t>
                      </a:r>
                      <a:endParaRPr lang="en-GB" sz="1600" noProof="0" dirty="0">
                        <a:effectLst/>
                        <a:latin typeface="Arial" panose="020B0604020202020204" pitchFamily="34" charset="0"/>
                        <a:ea typeface="Times New Roman"/>
                        <a:cs typeface="Arial" panose="020B0604020202020204" pitchFamily="34" charset="0"/>
                      </a:endParaRPr>
                    </a:p>
                  </a:txBody>
                  <a:tcPr marL="36526" marR="36526" marT="0" marB="0" anchor="ctr"/>
                </a:tc>
                <a:tc>
                  <a:txBody>
                    <a:bodyPr/>
                    <a:lstStyle/>
                    <a:p>
                      <a:pPr marL="0" marR="0" algn="ctr">
                        <a:spcBef>
                          <a:spcPts val="0"/>
                        </a:spcBef>
                        <a:spcAft>
                          <a:spcPts val="0"/>
                        </a:spcAft>
                      </a:pPr>
                      <a:r>
                        <a:rPr lang="en-GB" sz="1600" noProof="0" dirty="0" smtClean="0">
                          <a:effectLst/>
                          <a:latin typeface="Arial" panose="020B0604020202020204" pitchFamily="34" charset="0"/>
                          <a:ea typeface="Times New Roman"/>
                          <a:cs typeface="Arial" panose="020B0604020202020204" pitchFamily="34" charset="0"/>
                        </a:rPr>
                        <a:t>16</a:t>
                      </a:r>
                      <a:endParaRPr lang="en-GB" sz="1600" noProof="0" dirty="0">
                        <a:effectLst/>
                        <a:latin typeface="Arial" panose="020B0604020202020204" pitchFamily="34" charset="0"/>
                        <a:ea typeface="Times New Roman"/>
                        <a:cs typeface="Arial" panose="020B0604020202020204" pitchFamily="34" charset="0"/>
                      </a:endParaRPr>
                    </a:p>
                  </a:txBody>
                  <a:tcPr marL="36526" marR="36526" marT="0" marB="0" anchor="ctr"/>
                </a:tc>
              </a:tr>
              <a:tr h="320040">
                <a:tc>
                  <a:txBody>
                    <a:bodyPr/>
                    <a:lstStyle/>
                    <a:p>
                      <a:pPr marL="0" marR="0" indent="230188">
                        <a:spcBef>
                          <a:spcPts val="0"/>
                        </a:spcBef>
                        <a:spcAft>
                          <a:spcPts val="0"/>
                        </a:spcAft>
                      </a:pPr>
                      <a:r>
                        <a:rPr lang="en-GB" sz="1600" noProof="0" dirty="0" smtClean="0">
                          <a:solidFill>
                            <a:schemeClr val="bg1"/>
                          </a:solidFill>
                          <a:effectLst/>
                          <a:latin typeface="Arial" panose="020B0604020202020204" pitchFamily="34" charset="0"/>
                          <a:cs typeface="Arial" panose="020B0604020202020204" pitchFamily="34" charset="0"/>
                        </a:rPr>
                        <a:t>Diabetes mellitus,</a:t>
                      </a:r>
                      <a:r>
                        <a:rPr lang="en-GB" sz="1600" baseline="0" noProof="0" dirty="0" smtClean="0">
                          <a:solidFill>
                            <a:schemeClr val="bg1"/>
                          </a:solidFill>
                          <a:effectLst/>
                          <a:latin typeface="Arial" panose="020B0604020202020204" pitchFamily="34" charset="0"/>
                          <a:cs typeface="Arial" panose="020B0604020202020204" pitchFamily="34" charset="0"/>
                        </a:rPr>
                        <a:t> % </a:t>
                      </a:r>
                      <a:endParaRPr lang="en-GB" sz="1600" b="1" noProof="0" dirty="0">
                        <a:solidFill>
                          <a:schemeClr val="bg1"/>
                        </a:solidFill>
                        <a:effectLst/>
                        <a:latin typeface="Arial" panose="020B0604020202020204" pitchFamily="34" charset="0"/>
                        <a:ea typeface="Times New Roman"/>
                        <a:cs typeface="Arial" panose="020B0604020202020204" pitchFamily="34" charset="0"/>
                      </a:endParaRPr>
                    </a:p>
                  </a:txBody>
                  <a:tcPr marR="36526" marT="0" marB="0" anchor="ctr">
                    <a:solidFill>
                      <a:schemeClr val="accent4">
                        <a:lumMod val="50000"/>
                      </a:schemeClr>
                    </a:solidFill>
                  </a:tcPr>
                </a:tc>
                <a:tc>
                  <a:txBody>
                    <a:bodyPr/>
                    <a:lstStyle/>
                    <a:p>
                      <a:pPr marL="0" marR="0" algn="ctr">
                        <a:spcBef>
                          <a:spcPts val="0"/>
                        </a:spcBef>
                        <a:spcAft>
                          <a:spcPts val="0"/>
                        </a:spcAft>
                      </a:pPr>
                      <a:r>
                        <a:rPr lang="en-GB" sz="1600" noProof="0" dirty="0" smtClean="0">
                          <a:effectLst/>
                          <a:latin typeface="Arial" panose="020B0604020202020204" pitchFamily="34" charset="0"/>
                          <a:ea typeface="Times New Roman"/>
                          <a:cs typeface="Arial" panose="020B0604020202020204" pitchFamily="34" charset="0"/>
                        </a:rPr>
                        <a:t>41</a:t>
                      </a:r>
                      <a:endParaRPr lang="en-GB" sz="1600" noProof="0" dirty="0">
                        <a:effectLst/>
                        <a:latin typeface="Arial" panose="020B0604020202020204" pitchFamily="34" charset="0"/>
                        <a:ea typeface="Times New Roman"/>
                        <a:cs typeface="Arial" panose="020B0604020202020204" pitchFamily="34" charset="0"/>
                      </a:endParaRPr>
                    </a:p>
                  </a:txBody>
                  <a:tcPr marL="36526" marR="36526" marT="0" marB="0" anchor="ctr"/>
                </a:tc>
                <a:tc>
                  <a:txBody>
                    <a:bodyPr/>
                    <a:lstStyle/>
                    <a:p>
                      <a:pPr marL="0" marR="0" algn="ctr">
                        <a:spcBef>
                          <a:spcPts val="0"/>
                        </a:spcBef>
                        <a:spcAft>
                          <a:spcPts val="0"/>
                        </a:spcAft>
                      </a:pPr>
                      <a:r>
                        <a:rPr lang="en-GB" sz="1600" noProof="0" dirty="0" smtClean="0">
                          <a:effectLst/>
                          <a:latin typeface="Arial" panose="020B0604020202020204" pitchFamily="34" charset="0"/>
                          <a:ea typeface="Times New Roman"/>
                          <a:cs typeface="Arial" panose="020B0604020202020204" pitchFamily="34" charset="0"/>
                        </a:rPr>
                        <a:t>47</a:t>
                      </a:r>
                      <a:endParaRPr lang="en-GB" sz="1600" noProof="0" dirty="0">
                        <a:effectLst/>
                        <a:latin typeface="Arial" panose="020B0604020202020204" pitchFamily="34" charset="0"/>
                        <a:ea typeface="Times New Roman"/>
                        <a:cs typeface="Arial" panose="020B0604020202020204" pitchFamily="34" charset="0"/>
                      </a:endParaRPr>
                    </a:p>
                  </a:txBody>
                  <a:tcPr marL="36526" marR="36526" marT="0" marB="0" anchor="ctr"/>
                </a:tc>
                <a:tc>
                  <a:txBody>
                    <a:bodyPr/>
                    <a:lstStyle/>
                    <a:p>
                      <a:pPr marL="0" marR="0" algn="ctr">
                        <a:spcBef>
                          <a:spcPts val="0"/>
                        </a:spcBef>
                        <a:spcAft>
                          <a:spcPts val="0"/>
                        </a:spcAft>
                      </a:pPr>
                      <a:r>
                        <a:rPr lang="en-GB" sz="1600" noProof="0" dirty="0" smtClean="0">
                          <a:effectLst/>
                          <a:latin typeface="Arial" panose="020B0604020202020204" pitchFamily="34" charset="0"/>
                          <a:ea typeface="Times New Roman"/>
                          <a:cs typeface="Arial" panose="020B0604020202020204" pitchFamily="34" charset="0"/>
                        </a:rPr>
                        <a:t>37</a:t>
                      </a:r>
                      <a:endParaRPr lang="en-GB" sz="1600" noProof="0" dirty="0">
                        <a:effectLst/>
                        <a:latin typeface="Arial" panose="020B0604020202020204" pitchFamily="34" charset="0"/>
                        <a:ea typeface="Times New Roman"/>
                        <a:cs typeface="Arial" panose="020B0604020202020204" pitchFamily="34" charset="0"/>
                      </a:endParaRPr>
                    </a:p>
                  </a:txBody>
                  <a:tcPr marL="36526" marR="36526" marT="0" marB="0" anchor="ctr"/>
                </a:tc>
              </a:tr>
            </a:tbl>
          </a:graphicData>
        </a:graphic>
      </p:graphicFrame>
      <p:sp>
        <p:nvSpPr>
          <p:cNvPr id="2" name="Title 1"/>
          <p:cNvSpPr>
            <a:spLocks noGrp="1"/>
          </p:cNvSpPr>
          <p:nvPr>
            <p:ph type="title"/>
          </p:nvPr>
        </p:nvSpPr>
        <p:spPr>
          <a:xfrm>
            <a:off x="1181100" y="381000"/>
            <a:ext cx="6810583" cy="613532"/>
          </a:xfrm>
        </p:spPr>
        <p:txBody>
          <a:bodyPr>
            <a:noAutofit/>
          </a:bodyPr>
          <a:lstStyle/>
          <a:p>
            <a:r>
              <a:rPr lang="en-US" sz="3200" b="1" dirty="0" smtClean="0">
                <a:latin typeface="Arial" panose="020B0604020202020204" pitchFamily="34" charset="0"/>
                <a:cs typeface="Arial" panose="020B0604020202020204" pitchFamily="34" charset="0"/>
              </a:rPr>
              <a:t/>
            </a:r>
            <a:br>
              <a:rPr lang="en-US" sz="3200" b="1" dirty="0" smtClean="0">
                <a:latin typeface="Arial" panose="020B0604020202020204" pitchFamily="34" charset="0"/>
                <a:cs typeface="Arial" panose="020B0604020202020204" pitchFamily="34" charset="0"/>
              </a:rPr>
            </a:br>
            <a:r>
              <a:rPr lang="en-US" sz="3200" b="1" dirty="0" smtClean="0">
                <a:latin typeface="Arial" panose="020B0604020202020204" pitchFamily="34" charset="0"/>
                <a:cs typeface="Arial" panose="020B0604020202020204" pitchFamily="34" charset="0"/>
              </a:rPr>
              <a:t>Key Baseline Demographics and Disease Characteristics</a:t>
            </a:r>
            <a:endParaRPr lang="en-US" sz="3200" b="1" baseline="30000" dirty="0">
              <a:latin typeface="Arial" panose="020B0604020202020204" pitchFamily="34" charset="0"/>
              <a:cs typeface="Arial" panose="020B0604020202020204" pitchFamily="34" charset="0"/>
            </a:endParaRPr>
          </a:p>
        </p:txBody>
      </p:sp>
      <p:sp>
        <p:nvSpPr>
          <p:cNvPr id="3" name="Rectangle 2"/>
          <p:cNvSpPr/>
          <p:nvPr/>
        </p:nvSpPr>
        <p:spPr>
          <a:xfrm>
            <a:off x="228600" y="6274713"/>
            <a:ext cx="1611339" cy="261610"/>
          </a:xfrm>
          <a:prstGeom prst="rect">
            <a:avLst/>
          </a:prstGeom>
        </p:spPr>
        <p:txBody>
          <a:bodyPr wrap="none">
            <a:spAutoFit/>
          </a:bodyPr>
          <a:lstStyle/>
          <a:p>
            <a:r>
              <a:rPr lang="en-GB" sz="1100" dirty="0" smtClean="0">
                <a:latin typeface="Arial" panose="020B0604020202020204" pitchFamily="34" charset="0"/>
                <a:cs typeface="Arial" panose="020B0604020202020204" pitchFamily="34" charset="0"/>
              </a:rPr>
              <a:t>SD, standard deviation</a:t>
            </a:r>
          </a:p>
        </p:txBody>
      </p:sp>
    </p:spTree>
    <p:extLst>
      <p:ext uri="{BB962C8B-B14F-4D97-AF65-F5344CB8AC3E}">
        <p14:creationId xmlns:p14="http://schemas.microsoft.com/office/powerpoint/2010/main" val="33732466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5913293"/>
              </p:ext>
            </p:extLst>
          </p:nvPr>
        </p:nvGraphicFramePr>
        <p:xfrm>
          <a:off x="228600" y="1524000"/>
          <a:ext cx="8489949" cy="4584512"/>
        </p:xfrm>
        <a:graphic>
          <a:graphicData uri="http://schemas.openxmlformats.org/drawingml/2006/table">
            <a:tbl>
              <a:tblPr firstRow="1" bandRow="1">
                <a:tableStyleId>{00A15C55-8517-42AA-B614-E9B94910E393}</a:tableStyleId>
              </a:tblPr>
              <a:tblGrid>
                <a:gridCol w="3810000"/>
                <a:gridCol w="1559983"/>
                <a:gridCol w="1559983"/>
                <a:gridCol w="1559983"/>
              </a:tblGrid>
              <a:tr h="914400">
                <a:tc>
                  <a:txBody>
                    <a:bodyPr/>
                    <a:lstStyle/>
                    <a:p>
                      <a:pPr marL="0" marR="0">
                        <a:spcBef>
                          <a:spcPts val="0"/>
                        </a:spcBef>
                        <a:spcAft>
                          <a:spcPts val="0"/>
                        </a:spcAft>
                      </a:pPr>
                      <a:endParaRPr lang="en-GB" sz="1600" b="1" noProof="0" dirty="0">
                        <a:solidFill>
                          <a:schemeClr val="bg1"/>
                        </a:solidFill>
                        <a:effectLst/>
                        <a:latin typeface="Arial" panose="020B0604020202020204" pitchFamily="34" charset="0"/>
                        <a:ea typeface="Times New Roman"/>
                        <a:cs typeface="Arial" panose="020B0604020202020204" pitchFamily="34" charset="0"/>
                      </a:endParaRPr>
                    </a:p>
                  </a:txBody>
                  <a:tcPr marR="36362" marT="0" marB="91440" anchor="b">
                    <a:solidFill>
                      <a:schemeClr val="accent4">
                        <a:lumMod val="50000"/>
                      </a:schemeClr>
                    </a:solidFill>
                  </a:tcPr>
                </a:tc>
                <a:tc>
                  <a:txBody>
                    <a:bodyPr/>
                    <a:lstStyle/>
                    <a:p>
                      <a:pPr marL="0" marR="0" algn="ctr">
                        <a:spcBef>
                          <a:spcPts val="0"/>
                        </a:spcBef>
                        <a:spcAft>
                          <a:spcPts val="0"/>
                        </a:spcAft>
                      </a:pPr>
                      <a:r>
                        <a:rPr lang="en-GB" sz="1600" noProof="0" dirty="0" smtClean="0">
                          <a:effectLst/>
                          <a:latin typeface="Arial" panose="020B0604020202020204" pitchFamily="34" charset="0"/>
                          <a:cs typeface="Arial" panose="020B0604020202020204" pitchFamily="34" charset="0"/>
                        </a:rPr>
                        <a:t>Placebo</a:t>
                      </a:r>
                      <a:br>
                        <a:rPr lang="en-GB" sz="1600" noProof="0" dirty="0" smtClean="0">
                          <a:effectLst/>
                          <a:latin typeface="Arial" panose="020B0604020202020204" pitchFamily="34" charset="0"/>
                          <a:cs typeface="Arial" panose="020B0604020202020204" pitchFamily="34" charset="0"/>
                        </a:rPr>
                      </a:br>
                      <a:r>
                        <a:rPr lang="en-GB" sz="1600" noProof="0" dirty="0" smtClean="0">
                          <a:effectLst/>
                          <a:latin typeface="Arial" panose="020B0604020202020204" pitchFamily="34" charset="0"/>
                          <a:cs typeface="Arial" panose="020B0604020202020204" pitchFamily="34" charset="0"/>
                        </a:rPr>
                        <a:t> (n = 149)</a:t>
                      </a:r>
                      <a:endParaRPr lang="en-GB" sz="1600" b="1" noProof="0" dirty="0">
                        <a:effectLst/>
                        <a:latin typeface="Arial" panose="020B0604020202020204" pitchFamily="34" charset="0"/>
                        <a:ea typeface="Times New Roman"/>
                        <a:cs typeface="Arial" panose="020B0604020202020204" pitchFamily="34" charset="0"/>
                      </a:endParaRPr>
                    </a:p>
                  </a:txBody>
                  <a:tcPr marL="36362" marR="36362" marT="0" marB="91440" anchor="b">
                    <a:solidFill>
                      <a:schemeClr val="bg1">
                        <a:lumMod val="50000"/>
                      </a:schemeClr>
                    </a:solidFill>
                  </a:tcPr>
                </a:tc>
                <a:tc>
                  <a:txBody>
                    <a:bodyPr/>
                    <a:lstStyle/>
                    <a:p>
                      <a:pPr marL="0" marR="0" algn="ctr">
                        <a:spcBef>
                          <a:spcPts val="0"/>
                        </a:spcBef>
                        <a:spcAft>
                          <a:spcPts val="0"/>
                        </a:spcAft>
                      </a:pPr>
                      <a:r>
                        <a:rPr lang="en-GB" sz="1600" noProof="0" dirty="0" smtClean="0">
                          <a:effectLst/>
                          <a:latin typeface="Arial" panose="020B0604020202020204" pitchFamily="34" charset="0"/>
                          <a:cs typeface="Arial" panose="020B0604020202020204" pitchFamily="34" charset="0"/>
                        </a:rPr>
                        <a:t>OM 25 mg BID           </a:t>
                      </a:r>
                    </a:p>
                    <a:p>
                      <a:pPr marL="0" marR="0" algn="ctr">
                        <a:spcBef>
                          <a:spcPts val="0"/>
                        </a:spcBef>
                        <a:spcAft>
                          <a:spcPts val="0"/>
                        </a:spcAft>
                      </a:pPr>
                      <a:r>
                        <a:rPr lang="en-GB" sz="1600" noProof="0" dirty="0" smtClean="0">
                          <a:effectLst/>
                          <a:latin typeface="Arial" panose="020B0604020202020204" pitchFamily="34" charset="0"/>
                          <a:cs typeface="Arial" panose="020B0604020202020204" pitchFamily="34" charset="0"/>
                        </a:rPr>
                        <a:t> (n = 150)</a:t>
                      </a:r>
                      <a:endParaRPr lang="en-GB" sz="1600" b="1" noProof="0" dirty="0">
                        <a:effectLst/>
                        <a:latin typeface="Arial" panose="020B0604020202020204" pitchFamily="34" charset="0"/>
                        <a:ea typeface="Times New Roman"/>
                        <a:cs typeface="Arial" panose="020B0604020202020204" pitchFamily="34" charset="0"/>
                      </a:endParaRPr>
                    </a:p>
                  </a:txBody>
                  <a:tcPr marL="36362" marR="36362" marT="0" marB="91440" anchor="b">
                    <a:solidFill>
                      <a:srgbClr val="A98BD9"/>
                    </a:solidFill>
                  </a:tcPr>
                </a:tc>
                <a:tc>
                  <a:txBody>
                    <a:bodyPr/>
                    <a:lstStyle/>
                    <a:p>
                      <a:pPr marL="0" marR="0" algn="ctr">
                        <a:spcBef>
                          <a:spcPts val="0"/>
                        </a:spcBef>
                        <a:spcAft>
                          <a:spcPts val="0"/>
                        </a:spcAft>
                      </a:pPr>
                      <a:r>
                        <a:rPr lang="en-GB" sz="1600" noProof="0" dirty="0" smtClean="0">
                          <a:solidFill>
                            <a:schemeClr val="bg1"/>
                          </a:solidFill>
                          <a:effectLst/>
                          <a:latin typeface="Arial" panose="020B0604020202020204" pitchFamily="34" charset="0"/>
                          <a:cs typeface="Arial" panose="020B0604020202020204" pitchFamily="34" charset="0"/>
                        </a:rPr>
                        <a:t>All PK</a:t>
                      </a:r>
                      <a:r>
                        <a:rPr lang="en-GB" sz="1600" baseline="0" noProof="0" dirty="0" smtClean="0">
                          <a:solidFill>
                            <a:schemeClr val="bg1"/>
                          </a:solidFill>
                          <a:effectLst/>
                          <a:latin typeface="Arial" panose="020B0604020202020204" pitchFamily="34" charset="0"/>
                          <a:cs typeface="Arial" panose="020B0604020202020204" pitchFamily="34" charset="0"/>
                        </a:rPr>
                        <a:t> T</a:t>
                      </a:r>
                      <a:r>
                        <a:rPr lang="en-GB" sz="1600" noProof="0" dirty="0" smtClean="0">
                          <a:solidFill>
                            <a:schemeClr val="bg1"/>
                          </a:solidFill>
                          <a:effectLst/>
                          <a:latin typeface="Arial" panose="020B0604020202020204" pitchFamily="34" charset="0"/>
                          <a:cs typeface="Arial" panose="020B0604020202020204" pitchFamily="34" charset="0"/>
                        </a:rPr>
                        <a:t>itration</a:t>
                      </a:r>
                    </a:p>
                    <a:p>
                      <a:pPr marL="0" marR="0" algn="ctr">
                        <a:spcBef>
                          <a:spcPts val="0"/>
                        </a:spcBef>
                        <a:spcAft>
                          <a:spcPts val="0"/>
                        </a:spcAft>
                      </a:pPr>
                      <a:r>
                        <a:rPr lang="en-GB" sz="1600" b="1" noProof="0" dirty="0" smtClean="0">
                          <a:solidFill>
                            <a:schemeClr val="bg1"/>
                          </a:solidFill>
                          <a:effectLst/>
                          <a:latin typeface="Arial" panose="020B0604020202020204" pitchFamily="34" charset="0"/>
                          <a:cs typeface="Arial" panose="020B0604020202020204" pitchFamily="34" charset="0"/>
                        </a:rPr>
                        <a:t>(n = 149)</a:t>
                      </a:r>
                      <a:endParaRPr lang="en-GB" sz="1600" noProof="0" dirty="0" smtClean="0">
                        <a:effectLst/>
                        <a:latin typeface="Arial" panose="020B0604020202020204" pitchFamily="34" charset="0"/>
                        <a:cs typeface="Arial" panose="020B0604020202020204" pitchFamily="34" charset="0"/>
                      </a:endParaRPr>
                    </a:p>
                  </a:txBody>
                  <a:tcPr marL="36362" marR="36362" marT="0" marB="91440" anchor="b">
                    <a:solidFill>
                      <a:srgbClr val="2A0D39"/>
                    </a:solidFill>
                  </a:tcPr>
                </a:tc>
              </a:tr>
              <a:tr h="321604">
                <a:tc>
                  <a:txBody>
                    <a:bodyPr/>
                    <a:lstStyle/>
                    <a:p>
                      <a:pPr marL="0" marR="0" indent="0">
                        <a:spcBef>
                          <a:spcPts val="0"/>
                        </a:spcBef>
                        <a:spcAft>
                          <a:spcPts val="0"/>
                        </a:spcAft>
                      </a:pPr>
                      <a:r>
                        <a:rPr lang="en-GB" sz="1600" b="1" noProof="0" dirty="0" smtClean="0">
                          <a:solidFill>
                            <a:schemeClr val="bg1"/>
                          </a:solidFill>
                          <a:effectLst/>
                          <a:latin typeface="Arial" panose="020B0604020202020204" pitchFamily="34" charset="0"/>
                          <a:ea typeface="Times New Roman"/>
                          <a:cs typeface="Arial" panose="020B0604020202020204" pitchFamily="34" charset="0"/>
                        </a:rPr>
                        <a:t>Laboratory</a:t>
                      </a:r>
                      <a:r>
                        <a:rPr lang="en-GB" sz="1600" b="1" baseline="0" noProof="0" dirty="0" smtClean="0">
                          <a:solidFill>
                            <a:schemeClr val="bg1"/>
                          </a:solidFill>
                          <a:effectLst/>
                          <a:latin typeface="Arial" panose="020B0604020202020204" pitchFamily="34" charset="0"/>
                          <a:ea typeface="Times New Roman"/>
                          <a:cs typeface="Arial" panose="020B0604020202020204" pitchFamily="34" charset="0"/>
                        </a:rPr>
                        <a:t> parameters</a:t>
                      </a:r>
                      <a:endParaRPr lang="en-GB" sz="1600" b="1" noProof="0" dirty="0">
                        <a:solidFill>
                          <a:schemeClr val="bg1"/>
                        </a:solidFill>
                        <a:effectLst/>
                        <a:latin typeface="Arial" panose="020B0604020202020204" pitchFamily="34" charset="0"/>
                        <a:ea typeface="Times New Roman"/>
                        <a:cs typeface="Arial" panose="020B0604020202020204" pitchFamily="34" charset="0"/>
                      </a:endParaRPr>
                    </a:p>
                  </a:txBody>
                  <a:tcPr marL="34111" marR="34111" marT="0" marB="0" anchor="ctr">
                    <a:solidFill>
                      <a:schemeClr val="accent4">
                        <a:lumMod val="50000"/>
                      </a:schemeClr>
                    </a:solidFill>
                  </a:tcPr>
                </a:tc>
                <a:tc>
                  <a:txBody>
                    <a:bodyPr/>
                    <a:lstStyle/>
                    <a:p>
                      <a:pPr algn="ctr"/>
                      <a:endParaRPr lang="en-US" sz="1600" dirty="0">
                        <a:latin typeface="Arial" panose="020B0604020202020204" pitchFamily="34" charset="0"/>
                        <a:cs typeface="Arial" panose="020B0604020202020204" pitchFamily="34" charset="0"/>
                      </a:endParaRPr>
                    </a:p>
                  </a:txBody>
                  <a:tcPr marL="34111" marR="34111" marT="0" marB="0" anchor="ctr"/>
                </a:tc>
                <a:tc>
                  <a:txBody>
                    <a:bodyPr/>
                    <a:lstStyle/>
                    <a:p>
                      <a:pPr algn="ctr"/>
                      <a:endParaRPr lang="en-US" sz="1600" dirty="0">
                        <a:latin typeface="Arial" panose="020B0604020202020204" pitchFamily="34" charset="0"/>
                        <a:cs typeface="Arial" panose="020B0604020202020204" pitchFamily="34" charset="0"/>
                      </a:endParaRPr>
                    </a:p>
                  </a:txBody>
                  <a:tcPr marL="34111" marR="34111" marT="0" marB="0" anchor="ctr"/>
                </a:tc>
                <a:tc>
                  <a:txBody>
                    <a:bodyPr/>
                    <a:lstStyle/>
                    <a:p>
                      <a:pPr algn="ctr"/>
                      <a:endParaRPr lang="en-US" sz="1600" dirty="0">
                        <a:latin typeface="Arial" panose="020B0604020202020204" pitchFamily="34" charset="0"/>
                        <a:cs typeface="Arial" panose="020B0604020202020204" pitchFamily="34" charset="0"/>
                      </a:endParaRPr>
                    </a:p>
                  </a:txBody>
                  <a:tcPr marL="34111" marR="34111" marT="0" marB="0" anchor="ctr"/>
                </a:tc>
              </a:tr>
              <a:tr h="548640">
                <a:tc>
                  <a:txBody>
                    <a:bodyPr/>
                    <a:lstStyle/>
                    <a:p>
                      <a:pPr marL="228600" marR="0" indent="1588" algn="l" defTabSz="914400" rtl="0" eaLnBrk="1" fontAlgn="auto" latinLnBrk="0" hangingPunct="1">
                        <a:lnSpc>
                          <a:spcPct val="100000"/>
                        </a:lnSpc>
                        <a:spcBef>
                          <a:spcPts val="0"/>
                        </a:spcBef>
                        <a:spcAft>
                          <a:spcPts val="0"/>
                        </a:spcAft>
                        <a:buClrTx/>
                        <a:buSzTx/>
                        <a:buFontTx/>
                        <a:buNone/>
                        <a:tabLst/>
                        <a:defRPr/>
                      </a:pPr>
                      <a:r>
                        <a:rPr lang="en-GB" sz="1600" b="0" noProof="0" dirty="0" smtClean="0">
                          <a:solidFill>
                            <a:schemeClr val="bg1"/>
                          </a:solidFill>
                          <a:effectLst/>
                          <a:latin typeface="Arial" panose="020B0604020202020204" pitchFamily="34" charset="0"/>
                          <a:cs typeface="Arial" panose="020B0604020202020204" pitchFamily="34" charset="0"/>
                        </a:rPr>
                        <a:t>Troponin I (</a:t>
                      </a:r>
                      <a:r>
                        <a:rPr lang="en-US" sz="1600" kern="1200" dirty="0" smtClean="0">
                          <a:solidFill>
                            <a:schemeClr val="bg1"/>
                          </a:solidFill>
                          <a:latin typeface="Arial" panose="020B0604020202020204" pitchFamily="34" charset="0"/>
                          <a:ea typeface="+mn-ea"/>
                          <a:cs typeface="Arial" panose="020B0604020202020204" pitchFamily="34" charset="0"/>
                        </a:rPr>
                        <a:t>ng/mL)</a:t>
                      </a:r>
                      <a:r>
                        <a:rPr lang="en-GB" sz="1600" b="0" noProof="0" dirty="0" smtClean="0">
                          <a:solidFill>
                            <a:schemeClr val="bg1"/>
                          </a:solidFill>
                          <a:effectLst/>
                          <a:latin typeface="Arial" panose="020B0604020202020204" pitchFamily="34" charset="0"/>
                          <a:cs typeface="Arial" panose="020B0604020202020204" pitchFamily="34" charset="0"/>
                        </a:rPr>
                        <a:t>,</a:t>
                      </a:r>
                      <a:r>
                        <a:rPr lang="en-GB" sz="1600" b="0" baseline="0" noProof="0" dirty="0" smtClean="0">
                          <a:solidFill>
                            <a:schemeClr val="bg1"/>
                          </a:solidFill>
                          <a:effectLst/>
                          <a:latin typeface="Arial" panose="020B0604020202020204" pitchFamily="34" charset="0"/>
                          <a:cs typeface="Arial" panose="020B0604020202020204" pitchFamily="34" charset="0"/>
                        </a:rPr>
                        <a:t> m</a:t>
                      </a:r>
                      <a:r>
                        <a:rPr lang="en-GB" sz="1600" b="0" noProof="0" dirty="0" smtClean="0">
                          <a:solidFill>
                            <a:schemeClr val="bg1"/>
                          </a:solidFill>
                          <a:effectLst/>
                          <a:latin typeface="Arial" panose="020B0604020202020204" pitchFamily="34" charset="0"/>
                          <a:cs typeface="Arial" panose="020B0604020202020204" pitchFamily="34" charset="0"/>
                        </a:rPr>
                        <a:t>edian </a:t>
                      </a:r>
                    </a:p>
                    <a:p>
                      <a:pPr marL="228600" marR="0" indent="1588" algn="l" defTabSz="914400" rtl="0" eaLnBrk="1" fontAlgn="auto" latinLnBrk="0" hangingPunct="1">
                        <a:lnSpc>
                          <a:spcPct val="100000"/>
                        </a:lnSpc>
                        <a:spcBef>
                          <a:spcPts val="0"/>
                        </a:spcBef>
                        <a:spcAft>
                          <a:spcPts val="0"/>
                        </a:spcAft>
                        <a:buClrTx/>
                        <a:buSzTx/>
                        <a:buFontTx/>
                        <a:buNone/>
                        <a:tabLst/>
                        <a:defRPr/>
                      </a:pPr>
                      <a:r>
                        <a:rPr lang="en-GB" sz="1600" b="0" noProof="0" dirty="0" smtClean="0">
                          <a:solidFill>
                            <a:schemeClr val="bg1"/>
                          </a:solidFill>
                          <a:effectLst/>
                          <a:latin typeface="Arial" panose="020B0604020202020204" pitchFamily="34" charset="0"/>
                          <a:cs typeface="Arial" panose="020B0604020202020204" pitchFamily="34" charset="0"/>
                        </a:rPr>
                        <a:t>(Q1, Q3)</a:t>
                      </a:r>
                      <a:endParaRPr lang="en-GB" sz="1600" b="0" noProof="0" dirty="0">
                        <a:solidFill>
                          <a:schemeClr val="bg1"/>
                        </a:solidFill>
                        <a:effectLst/>
                        <a:latin typeface="Arial" panose="020B0604020202020204" pitchFamily="34" charset="0"/>
                        <a:ea typeface="Times New Roman"/>
                        <a:cs typeface="Arial" panose="020B0604020202020204" pitchFamily="34" charset="0"/>
                      </a:endParaRPr>
                    </a:p>
                  </a:txBody>
                  <a:tcPr marL="34111" marR="34111" marT="0" marB="0" anchor="ctr">
                    <a:solidFill>
                      <a:schemeClr val="accent4">
                        <a:lumMod val="50000"/>
                      </a:schemeClr>
                    </a:solidFill>
                  </a:tcPr>
                </a:tc>
                <a:tc>
                  <a:txBody>
                    <a:bodyPr/>
                    <a:lstStyle/>
                    <a:p>
                      <a:pPr algn="ctr"/>
                      <a:r>
                        <a:rPr lang="en-US" sz="1600" dirty="0" smtClean="0">
                          <a:latin typeface="Arial" panose="020B0604020202020204" pitchFamily="34" charset="0"/>
                          <a:cs typeface="Arial" panose="020B0604020202020204" pitchFamily="34" charset="0"/>
                        </a:rPr>
                        <a:t>0.025 </a:t>
                      </a:r>
                    </a:p>
                    <a:p>
                      <a:pPr algn="ctr"/>
                      <a:r>
                        <a:rPr lang="en-US" sz="1600" dirty="0" smtClean="0">
                          <a:latin typeface="Arial" panose="020B0604020202020204" pitchFamily="34" charset="0"/>
                          <a:cs typeface="Arial" panose="020B0604020202020204" pitchFamily="34" charset="0"/>
                        </a:rPr>
                        <a:t>(0.016, 0.041)</a:t>
                      </a:r>
                      <a:endParaRPr lang="en-US" sz="1600" dirty="0">
                        <a:latin typeface="Arial" panose="020B0604020202020204" pitchFamily="34" charset="0"/>
                        <a:cs typeface="Arial" panose="020B0604020202020204" pitchFamily="34" charset="0"/>
                      </a:endParaRPr>
                    </a:p>
                  </a:txBody>
                  <a:tcPr marL="34111" marR="34111" marT="0" marB="0" anchor="ctr"/>
                </a:tc>
                <a:tc>
                  <a:txBody>
                    <a:bodyPr/>
                    <a:lstStyle/>
                    <a:p>
                      <a:pPr algn="ctr"/>
                      <a:r>
                        <a:rPr lang="en-US" sz="1600" dirty="0" smtClean="0">
                          <a:latin typeface="Arial" panose="020B0604020202020204" pitchFamily="34" charset="0"/>
                          <a:cs typeface="Arial" panose="020B0604020202020204" pitchFamily="34" charset="0"/>
                        </a:rPr>
                        <a:t>0.022 </a:t>
                      </a:r>
                    </a:p>
                    <a:p>
                      <a:pPr algn="ctr"/>
                      <a:r>
                        <a:rPr lang="en-US" sz="1600" dirty="0" smtClean="0">
                          <a:latin typeface="Arial" panose="020B0604020202020204" pitchFamily="34" charset="0"/>
                          <a:cs typeface="Arial" panose="020B0604020202020204" pitchFamily="34" charset="0"/>
                        </a:rPr>
                        <a:t>(0.016, 0.039)</a:t>
                      </a:r>
                      <a:endParaRPr lang="en-US" sz="1600" dirty="0">
                        <a:latin typeface="Arial" panose="020B0604020202020204" pitchFamily="34" charset="0"/>
                        <a:cs typeface="Arial" panose="020B0604020202020204" pitchFamily="34" charset="0"/>
                      </a:endParaRPr>
                    </a:p>
                  </a:txBody>
                  <a:tcPr marL="34111" marR="34111" marT="0" marB="0" anchor="ctr"/>
                </a:tc>
                <a:tc>
                  <a:txBody>
                    <a:bodyPr/>
                    <a:lstStyle/>
                    <a:p>
                      <a:pPr algn="ctr"/>
                      <a:r>
                        <a:rPr lang="en-US" sz="1600" dirty="0" smtClean="0">
                          <a:latin typeface="Arial" panose="020B0604020202020204" pitchFamily="34" charset="0"/>
                          <a:cs typeface="Arial" panose="020B0604020202020204" pitchFamily="34" charset="0"/>
                        </a:rPr>
                        <a:t>0.022 </a:t>
                      </a:r>
                    </a:p>
                    <a:p>
                      <a:pPr algn="ctr"/>
                      <a:r>
                        <a:rPr lang="en-US" sz="1600" dirty="0" smtClean="0">
                          <a:latin typeface="Arial" panose="020B0604020202020204" pitchFamily="34" charset="0"/>
                          <a:cs typeface="Arial" panose="020B0604020202020204" pitchFamily="34" charset="0"/>
                        </a:rPr>
                        <a:t>(0.016, 0.042)</a:t>
                      </a:r>
                      <a:endParaRPr lang="en-US" sz="1600" dirty="0">
                        <a:latin typeface="Arial" panose="020B0604020202020204" pitchFamily="34" charset="0"/>
                        <a:cs typeface="Arial" panose="020B0604020202020204" pitchFamily="34" charset="0"/>
                      </a:endParaRPr>
                    </a:p>
                  </a:txBody>
                  <a:tcPr marL="34111" marR="34111" marT="0" marB="0" anchor="ctr"/>
                </a:tc>
              </a:tr>
              <a:tr h="548640">
                <a:tc>
                  <a:txBody>
                    <a:bodyPr/>
                    <a:lstStyle/>
                    <a:p>
                      <a:pPr marL="228600" marR="0" indent="1588" algn="l" defTabSz="914400" rtl="0" eaLnBrk="1" fontAlgn="auto" latinLnBrk="0" hangingPunct="1">
                        <a:lnSpc>
                          <a:spcPct val="100000"/>
                        </a:lnSpc>
                        <a:spcBef>
                          <a:spcPts val="0"/>
                        </a:spcBef>
                        <a:spcAft>
                          <a:spcPts val="0"/>
                        </a:spcAft>
                        <a:buClrTx/>
                        <a:buSzTx/>
                        <a:buFontTx/>
                        <a:buNone/>
                        <a:tabLst/>
                        <a:defRPr/>
                      </a:pPr>
                      <a:r>
                        <a:rPr lang="en-GB" sz="1600" b="0" noProof="0" dirty="0" smtClean="0">
                          <a:solidFill>
                            <a:schemeClr val="bg1"/>
                          </a:solidFill>
                          <a:effectLst/>
                          <a:latin typeface="Arial" panose="020B0604020202020204" pitchFamily="34" charset="0"/>
                          <a:cs typeface="Arial" panose="020B0604020202020204" pitchFamily="34" charset="0"/>
                        </a:rPr>
                        <a:t>NT-proBNP (pg/mL),</a:t>
                      </a:r>
                      <a:r>
                        <a:rPr lang="en-GB" sz="1600" b="0" baseline="0" noProof="0" dirty="0" smtClean="0">
                          <a:solidFill>
                            <a:schemeClr val="bg1"/>
                          </a:solidFill>
                          <a:effectLst/>
                          <a:latin typeface="Arial" panose="020B0604020202020204" pitchFamily="34" charset="0"/>
                          <a:cs typeface="Arial" panose="020B0604020202020204" pitchFamily="34" charset="0"/>
                        </a:rPr>
                        <a:t> m</a:t>
                      </a:r>
                      <a:r>
                        <a:rPr lang="en-GB" sz="1600" b="0" noProof="0" dirty="0" smtClean="0">
                          <a:solidFill>
                            <a:schemeClr val="bg1"/>
                          </a:solidFill>
                          <a:effectLst/>
                          <a:latin typeface="Arial" panose="020B0604020202020204" pitchFamily="34" charset="0"/>
                          <a:cs typeface="Arial" panose="020B0604020202020204" pitchFamily="34" charset="0"/>
                        </a:rPr>
                        <a:t>edian </a:t>
                      </a:r>
                    </a:p>
                    <a:p>
                      <a:pPr marL="228600" marR="0" indent="1588" algn="l" defTabSz="914400" rtl="0" eaLnBrk="1" fontAlgn="auto" latinLnBrk="0" hangingPunct="1">
                        <a:lnSpc>
                          <a:spcPct val="100000"/>
                        </a:lnSpc>
                        <a:spcBef>
                          <a:spcPts val="0"/>
                        </a:spcBef>
                        <a:spcAft>
                          <a:spcPts val="0"/>
                        </a:spcAft>
                        <a:buClrTx/>
                        <a:buSzTx/>
                        <a:buFontTx/>
                        <a:buNone/>
                        <a:tabLst/>
                        <a:defRPr/>
                      </a:pPr>
                      <a:r>
                        <a:rPr lang="en-GB" sz="1600" b="0" noProof="0" dirty="0" smtClean="0">
                          <a:solidFill>
                            <a:schemeClr val="bg1"/>
                          </a:solidFill>
                          <a:effectLst/>
                          <a:latin typeface="Arial" panose="020B0604020202020204" pitchFamily="34" charset="0"/>
                          <a:cs typeface="Arial" panose="020B0604020202020204" pitchFamily="34" charset="0"/>
                        </a:rPr>
                        <a:t>(Q1, Q3)</a:t>
                      </a:r>
                      <a:endParaRPr lang="en-GB" sz="1600" b="0" noProof="0" dirty="0">
                        <a:solidFill>
                          <a:schemeClr val="bg1"/>
                        </a:solidFill>
                        <a:effectLst/>
                        <a:latin typeface="Arial" panose="020B0604020202020204" pitchFamily="34" charset="0"/>
                        <a:ea typeface="Times New Roman"/>
                        <a:cs typeface="Arial" panose="020B0604020202020204" pitchFamily="34" charset="0"/>
                      </a:endParaRPr>
                    </a:p>
                  </a:txBody>
                  <a:tcPr marL="36526" marR="36526" marT="0" marB="0" anchor="ctr">
                    <a:solidFill>
                      <a:schemeClr val="accent4">
                        <a:lumMod val="50000"/>
                      </a:schemeClr>
                    </a:solidFill>
                  </a:tcPr>
                </a:tc>
                <a:tc>
                  <a:txBody>
                    <a:bodyPr/>
                    <a:lstStyle/>
                    <a:p>
                      <a:pPr algn="ctr"/>
                      <a:r>
                        <a:rPr lang="en-US" sz="1600" dirty="0" smtClean="0">
                          <a:latin typeface="Arial" panose="020B0604020202020204" pitchFamily="34" charset="0"/>
                          <a:cs typeface="Arial" panose="020B0604020202020204" pitchFamily="34" charset="0"/>
                        </a:rPr>
                        <a:t>1719 </a:t>
                      </a:r>
                    </a:p>
                    <a:p>
                      <a:pPr algn="ctr"/>
                      <a:r>
                        <a:rPr lang="en-US" sz="1600" dirty="0" smtClean="0">
                          <a:latin typeface="Arial" panose="020B0604020202020204" pitchFamily="34" charset="0"/>
                          <a:cs typeface="Arial" panose="020B0604020202020204" pitchFamily="34" charset="0"/>
                        </a:rPr>
                        <a:t>(699,</a:t>
                      </a:r>
                      <a:r>
                        <a:rPr lang="en-US" sz="1600" baseline="0" dirty="0" smtClean="0">
                          <a:latin typeface="Arial" panose="020B0604020202020204" pitchFamily="34" charset="0"/>
                          <a:cs typeface="Arial" panose="020B0604020202020204" pitchFamily="34" charset="0"/>
                        </a:rPr>
                        <a:t> 3242)</a:t>
                      </a:r>
                      <a:endParaRPr lang="en-US" sz="1600" dirty="0">
                        <a:latin typeface="Arial" panose="020B0604020202020204" pitchFamily="34" charset="0"/>
                        <a:cs typeface="Arial" panose="020B0604020202020204" pitchFamily="34" charset="0"/>
                      </a:endParaRPr>
                    </a:p>
                  </a:txBody>
                  <a:tcPr marL="36526" marR="36526" marT="0" marB="0" anchor="ctr"/>
                </a:tc>
                <a:tc>
                  <a:txBody>
                    <a:bodyPr/>
                    <a:lstStyle/>
                    <a:p>
                      <a:pPr algn="ctr"/>
                      <a:r>
                        <a:rPr lang="en-US" sz="1600" dirty="0" smtClean="0">
                          <a:latin typeface="Arial" panose="020B0604020202020204" pitchFamily="34" charset="0"/>
                          <a:cs typeface="Arial" panose="020B0604020202020204" pitchFamily="34" charset="0"/>
                        </a:rPr>
                        <a:t>1538 </a:t>
                      </a:r>
                    </a:p>
                    <a:p>
                      <a:pPr algn="ctr"/>
                      <a:r>
                        <a:rPr lang="en-US" sz="1600" dirty="0" smtClean="0">
                          <a:latin typeface="Arial" panose="020B0604020202020204" pitchFamily="34" charset="0"/>
                          <a:cs typeface="Arial" panose="020B0604020202020204" pitchFamily="34" charset="0"/>
                        </a:rPr>
                        <a:t>(634, 3427)</a:t>
                      </a:r>
                      <a:endParaRPr lang="en-US" sz="1600" dirty="0">
                        <a:latin typeface="Arial" panose="020B0604020202020204" pitchFamily="34" charset="0"/>
                        <a:cs typeface="Arial" panose="020B0604020202020204" pitchFamily="34" charset="0"/>
                      </a:endParaRPr>
                    </a:p>
                  </a:txBody>
                  <a:tcPr marL="36526" marR="36526" marT="0" marB="0" anchor="ctr"/>
                </a:tc>
                <a:tc>
                  <a:txBody>
                    <a:bodyPr/>
                    <a:lstStyle/>
                    <a:p>
                      <a:pPr algn="ctr"/>
                      <a:r>
                        <a:rPr lang="en-US" sz="1600" dirty="0" smtClean="0">
                          <a:latin typeface="Arial" panose="020B0604020202020204" pitchFamily="34" charset="0"/>
                          <a:cs typeface="Arial" panose="020B0604020202020204" pitchFamily="34" charset="0"/>
                        </a:rPr>
                        <a:t>1719 </a:t>
                      </a:r>
                    </a:p>
                    <a:p>
                      <a:pPr algn="ctr"/>
                      <a:r>
                        <a:rPr lang="en-US" sz="1600" dirty="0" smtClean="0">
                          <a:latin typeface="Arial" panose="020B0604020202020204" pitchFamily="34" charset="0"/>
                          <a:cs typeface="Arial" panose="020B0604020202020204" pitchFamily="34" charset="0"/>
                        </a:rPr>
                        <a:t>(881, 3060)</a:t>
                      </a:r>
                      <a:endParaRPr lang="en-US" sz="1600" dirty="0">
                        <a:latin typeface="Arial" panose="020B0604020202020204" pitchFamily="34" charset="0"/>
                        <a:cs typeface="Arial" panose="020B0604020202020204" pitchFamily="34" charset="0"/>
                      </a:endParaRPr>
                    </a:p>
                  </a:txBody>
                  <a:tcPr marL="36526" marR="36526" marT="0" marB="0" anchor="ctr"/>
                </a:tc>
              </a:tr>
              <a:tr h="321604">
                <a:tc>
                  <a:txBody>
                    <a:bodyPr/>
                    <a:lstStyle/>
                    <a:p>
                      <a:pPr marL="228600" marR="0" indent="1588" algn="l" defTabSz="914400" rtl="0" eaLnBrk="1" fontAlgn="auto" latinLnBrk="0" hangingPunct="1">
                        <a:lnSpc>
                          <a:spcPct val="100000"/>
                        </a:lnSpc>
                        <a:spcBef>
                          <a:spcPts val="0"/>
                        </a:spcBef>
                        <a:spcAft>
                          <a:spcPts val="0"/>
                        </a:spcAft>
                        <a:buClrTx/>
                        <a:buSzTx/>
                        <a:buFontTx/>
                        <a:buNone/>
                        <a:tabLst/>
                        <a:defRPr/>
                      </a:pPr>
                      <a:r>
                        <a:rPr lang="en-GB" sz="1600" b="0" noProof="0" dirty="0" smtClean="0">
                          <a:solidFill>
                            <a:schemeClr val="bg1"/>
                          </a:solidFill>
                          <a:effectLst/>
                          <a:latin typeface="Arial" panose="020B0604020202020204" pitchFamily="34" charset="0"/>
                          <a:ea typeface="Times New Roman"/>
                          <a:cs typeface="Arial" panose="020B0604020202020204" pitchFamily="34" charset="0"/>
                        </a:rPr>
                        <a:t>eGFR</a:t>
                      </a:r>
                      <a:r>
                        <a:rPr lang="en-GB" sz="1600" b="0" baseline="0" noProof="0" dirty="0" smtClean="0">
                          <a:solidFill>
                            <a:schemeClr val="bg1"/>
                          </a:solidFill>
                          <a:effectLst/>
                          <a:latin typeface="Arial" panose="020B0604020202020204" pitchFamily="34" charset="0"/>
                          <a:ea typeface="Times New Roman"/>
                          <a:cs typeface="Arial" panose="020B0604020202020204" pitchFamily="34" charset="0"/>
                        </a:rPr>
                        <a:t> </a:t>
                      </a:r>
                      <a:r>
                        <a:rPr lang="en-GB" sz="1600" b="0" noProof="0" dirty="0" smtClean="0">
                          <a:solidFill>
                            <a:schemeClr val="bg1"/>
                          </a:solidFill>
                          <a:effectLst/>
                          <a:latin typeface="Arial" panose="020B0604020202020204" pitchFamily="34" charset="0"/>
                          <a:ea typeface="Times New Roman"/>
                          <a:cs typeface="Arial" panose="020B0604020202020204" pitchFamily="34" charset="0"/>
                        </a:rPr>
                        <a:t>(mL/min/1.73m</a:t>
                      </a:r>
                      <a:r>
                        <a:rPr lang="en-GB" sz="1600" b="0" baseline="30000" noProof="0" dirty="0" smtClean="0">
                          <a:solidFill>
                            <a:schemeClr val="bg1"/>
                          </a:solidFill>
                          <a:effectLst/>
                          <a:latin typeface="Arial" panose="020B0604020202020204" pitchFamily="34" charset="0"/>
                          <a:ea typeface="Times New Roman"/>
                          <a:cs typeface="Arial" panose="020B0604020202020204" pitchFamily="34" charset="0"/>
                        </a:rPr>
                        <a:t>2</a:t>
                      </a:r>
                      <a:r>
                        <a:rPr lang="en-GB" sz="1600" b="0" noProof="0" dirty="0" smtClean="0">
                          <a:solidFill>
                            <a:schemeClr val="bg1"/>
                          </a:solidFill>
                          <a:effectLst/>
                          <a:latin typeface="Arial" panose="020B0604020202020204" pitchFamily="34" charset="0"/>
                          <a:ea typeface="Times New Roman"/>
                          <a:cs typeface="Arial" panose="020B0604020202020204" pitchFamily="34" charset="0"/>
                        </a:rPr>
                        <a:t>), mean (SD)</a:t>
                      </a:r>
                      <a:endParaRPr lang="en-GB" sz="1600" b="0" noProof="0" dirty="0">
                        <a:solidFill>
                          <a:schemeClr val="bg1"/>
                        </a:solidFill>
                        <a:effectLst/>
                        <a:latin typeface="Arial" panose="020B0604020202020204" pitchFamily="34" charset="0"/>
                        <a:ea typeface="Times New Roman"/>
                        <a:cs typeface="Arial" panose="020B0604020202020204" pitchFamily="34" charset="0"/>
                      </a:endParaRPr>
                    </a:p>
                  </a:txBody>
                  <a:tcPr marL="34111" marR="34111" marT="0" marB="0" anchor="ctr">
                    <a:solidFill>
                      <a:schemeClr val="accent4">
                        <a:lumMod val="50000"/>
                      </a:schemeClr>
                    </a:solidFill>
                  </a:tcPr>
                </a:tc>
                <a:tc>
                  <a:txBody>
                    <a:bodyPr/>
                    <a:lstStyle/>
                    <a:p>
                      <a:pPr algn="ctr"/>
                      <a:r>
                        <a:rPr lang="en-US" sz="1600" dirty="0" smtClean="0">
                          <a:latin typeface="Arial" panose="020B0604020202020204" pitchFamily="34" charset="0"/>
                          <a:cs typeface="Arial" panose="020B0604020202020204" pitchFamily="34" charset="0"/>
                        </a:rPr>
                        <a:t>65</a:t>
                      </a:r>
                      <a:r>
                        <a:rPr lang="en-US" sz="1600" baseline="0" dirty="0" smtClean="0">
                          <a:latin typeface="Arial" panose="020B0604020202020204" pitchFamily="34" charset="0"/>
                          <a:cs typeface="Arial" panose="020B0604020202020204" pitchFamily="34" charset="0"/>
                        </a:rPr>
                        <a:t> (19)</a:t>
                      </a:r>
                      <a:endParaRPr lang="en-US" sz="1600" dirty="0">
                        <a:latin typeface="Arial" panose="020B0604020202020204" pitchFamily="34" charset="0"/>
                        <a:cs typeface="Arial" panose="020B0604020202020204" pitchFamily="34" charset="0"/>
                      </a:endParaRPr>
                    </a:p>
                  </a:txBody>
                  <a:tcPr marL="34111" marR="34111" marT="0" marB="0" anchor="ctr"/>
                </a:tc>
                <a:tc>
                  <a:txBody>
                    <a:bodyPr/>
                    <a:lstStyle/>
                    <a:p>
                      <a:pPr algn="ctr"/>
                      <a:r>
                        <a:rPr lang="en-US" sz="1600" dirty="0" smtClean="0">
                          <a:latin typeface="Arial" panose="020B0604020202020204" pitchFamily="34" charset="0"/>
                          <a:cs typeface="Arial" panose="020B0604020202020204" pitchFamily="34" charset="0"/>
                        </a:rPr>
                        <a:t>63 (19)</a:t>
                      </a:r>
                      <a:endParaRPr lang="en-US" sz="1600" dirty="0">
                        <a:latin typeface="Arial" panose="020B0604020202020204" pitchFamily="34" charset="0"/>
                        <a:cs typeface="Arial" panose="020B0604020202020204" pitchFamily="34" charset="0"/>
                      </a:endParaRPr>
                    </a:p>
                  </a:txBody>
                  <a:tcPr marL="34111" marR="34111" marT="0" marB="0" anchor="ctr"/>
                </a:tc>
                <a:tc>
                  <a:txBody>
                    <a:bodyPr/>
                    <a:lstStyle/>
                    <a:p>
                      <a:pPr algn="ctr"/>
                      <a:r>
                        <a:rPr lang="en-US" sz="1600" dirty="0" smtClean="0">
                          <a:latin typeface="Arial" panose="020B0604020202020204" pitchFamily="34" charset="0"/>
                          <a:cs typeface="Arial" panose="020B0604020202020204" pitchFamily="34" charset="0"/>
                        </a:rPr>
                        <a:t>65 (19)</a:t>
                      </a:r>
                      <a:endParaRPr lang="en-US" sz="1600" dirty="0">
                        <a:latin typeface="Arial" panose="020B0604020202020204" pitchFamily="34" charset="0"/>
                        <a:cs typeface="Arial" panose="020B0604020202020204" pitchFamily="34" charset="0"/>
                      </a:endParaRPr>
                    </a:p>
                  </a:txBody>
                  <a:tcPr marL="34111" marR="34111" marT="0" marB="0" anchor="ctr"/>
                </a:tc>
              </a:tr>
              <a:tr h="32160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b="1" noProof="0" dirty="0" smtClean="0">
                          <a:solidFill>
                            <a:schemeClr val="bg1"/>
                          </a:solidFill>
                          <a:effectLst/>
                          <a:latin typeface="Arial" panose="020B0604020202020204" pitchFamily="34" charset="0"/>
                          <a:ea typeface="Times New Roman"/>
                          <a:cs typeface="Arial" panose="020B0604020202020204" pitchFamily="34" charset="0"/>
                        </a:rPr>
                        <a:t>Concomitant medications, %</a:t>
                      </a:r>
                      <a:endParaRPr lang="en-GB" sz="1600" b="1" noProof="0" dirty="0">
                        <a:solidFill>
                          <a:schemeClr val="bg1"/>
                        </a:solidFill>
                        <a:effectLst/>
                        <a:latin typeface="Arial" panose="020B0604020202020204" pitchFamily="34" charset="0"/>
                        <a:ea typeface="Times New Roman"/>
                        <a:cs typeface="Arial" panose="020B0604020202020204" pitchFamily="34" charset="0"/>
                      </a:endParaRPr>
                    </a:p>
                  </a:txBody>
                  <a:tcPr marL="36362" marR="36362" marT="0" marB="0" anchor="ctr">
                    <a:solidFill>
                      <a:schemeClr val="accent4">
                        <a:lumMod val="50000"/>
                      </a:schemeClr>
                    </a:solidFill>
                  </a:tcPr>
                </a:tc>
                <a:tc>
                  <a:txBody>
                    <a:bodyPr/>
                    <a:lstStyle/>
                    <a:p>
                      <a:pPr algn="ctr"/>
                      <a:endParaRPr lang="en-US" sz="1600" dirty="0">
                        <a:latin typeface="Arial" panose="020B0604020202020204" pitchFamily="34" charset="0"/>
                        <a:cs typeface="Arial" panose="020B0604020202020204" pitchFamily="34" charset="0"/>
                      </a:endParaRPr>
                    </a:p>
                  </a:txBody>
                  <a:tcPr marL="36362" marR="36362" marT="0" marB="0" anchor="ctr"/>
                </a:tc>
                <a:tc>
                  <a:txBody>
                    <a:bodyPr/>
                    <a:lstStyle/>
                    <a:p>
                      <a:pPr algn="ctr"/>
                      <a:endParaRPr lang="en-US" sz="1600" dirty="0">
                        <a:latin typeface="Arial" panose="020B0604020202020204" pitchFamily="34" charset="0"/>
                        <a:cs typeface="Arial" panose="020B0604020202020204" pitchFamily="34" charset="0"/>
                      </a:endParaRPr>
                    </a:p>
                  </a:txBody>
                  <a:tcPr marL="36362" marR="36362" marT="0" marB="0" anchor="ctr"/>
                </a:tc>
                <a:tc>
                  <a:txBody>
                    <a:bodyPr/>
                    <a:lstStyle/>
                    <a:p>
                      <a:pPr algn="ctr"/>
                      <a:endParaRPr lang="en-US" sz="1600" dirty="0">
                        <a:latin typeface="Arial" panose="020B0604020202020204" pitchFamily="34" charset="0"/>
                        <a:cs typeface="Arial" panose="020B0604020202020204" pitchFamily="34" charset="0"/>
                      </a:endParaRPr>
                    </a:p>
                  </a:txBody>
                  <a:tcPr marL="36362" marR="36362" marT="0" marB="0" anchor="ctr"/>
                </a:tc>
              </a:tr>
              <a:tr h="321604">
                <a:tc>
                  <a:txBody>
                    <a:bodyPr/>
                    <a:lstStyle/>
                    <a:p>
                      <a:pPr marL="0" marR="0" indent="230188" algn="l" defTabSz="457200" rtl="0" eaLnBrk="1" fontAlgn="auto" latinLnBrk="0" hangingPunct="1">
                        <a:lnSpc>
                          <a:spcPct val="100000"/>
                        </a:lnSpc>
                        <a:spcBef>
                          <a:spcPts val="0"/>
                        </a:spcBef>
                        <a:spcAft>
                          <a:spcPts val="0"/>
                        </a:spcAft>
                        <a:buClrTx/>
                        <a:buSzTx/>
                        <a:buFontTx/>
                        <a:buNone/>
                        <a:tabLst/>
                        <a:defRPr/>
                      </a:pPr>
                      <a:r>
                        <a:rPr lang="en-GB" sz="1600" b="0" kern="1200" noProof="0" dirty="0" smtClean="0">
                          <a:solidFill>
                            <a:schemeClr val="bg1"/>
                          </a:solidFill>
                          <a:latin typeface="Arial" panose="020B0604020202020204" pitchFamily="34" charset="0"/>
                          <a:ea typeface="+mn-ea"/>
                          <a:cs typeface="Arial" panose="020B0604020202020204" pitchFamily="34" charset="0"/>
                        </a:rPr>
                        <a:t>ACE inhibitors</a:t>
                      </a:r>
                      <a:endParaRPr lang="en-GB" sz="1600" b="0" noProof="0" dirty="0">
                        <a:solidFill>
                          <a:schemeClr val="bg1"/>
                        </a:solidFill>
                        <a:effectLst/>
                        <a:latin typeface="Arial" panose="020B0604020202020204" pitchFamily="34" charset="0"/>
                        <a:ea typeface="Times New Roman"/>
                        <a:cs typeface="Arial" panose="020B0604020202020204" pitchFamily="34" charset="0"/>
                      </a:endParaRPr>
                    </a:p>
                  </a:txBody>
                  <a:tcPr marL="36362" marR="36362" marT="0" marB="0" anchor="ctr">
                    <a:solidFill>
                      <a:schemeClr val="accent4">
                        <a:lumMod val="50000"/>
                      </a:schemeClr>
                    </a:solidFill>
                  </a:tcPr>
                </a:tc>
                <a:tc>
                  <a:txBody>
                    <a:bodyPr/>
                    <a:lstStyle/>
                    <a:p>
                      <a:pPr algn="ctr"/>
                      <a:r>
                        <a:rPr lang="en-US" sz="1600" dirty="0" smtClean="0">
                          <a:latin typeface="Arial" panose="020B0604020202020204" pitchFamily="34" charset="0"/>
                          <a:cs typeface="Arial" panose="020B0604020202020204" pitchFamily="34" charset="0"/>
                        </a:rPr>
                        <a:t>71</a:t>
                      </a:r>
                      <a:endParaRPr lang="en-US" sz="1600" dirty="0">
                        <a:latin typeface="Arial" panose="020B0604020202020204" pitchFamily="34" charset="0"/>
                        <a:cs typeface="Arial" panose="020B0604020202020204" pitchFamily="34" charset="0"/>
                      </a:endParaRPr>
                    </a:p>
                  </a:txBody>
                  <a:tcPr marL="36362" marR="36362" marT="0" marB="0" anchor="ctr"/>
                </a:tc>
                <a:tc>
                  <a:txBody>
                    <a:bodyPr/>
                    <a:lstStyle/>
                    <a:p>
                      <a:pPr algn="ctr"/>
                      <a:r>
                        <a:rPr lang="en-US" sz="1600" dirty="0" smtClean="0">
                          <a:latin typeface="Arial" panose="020B0604020202020204" pitchFamily="34" charset="0"/>
                          <a:cs typeface="Arial" panose="020B0604020202020204" pitchFamily="34" charset="0"/>
                        </a:rPr>
                        <a:t>69</a:t>
                      </a:r>
                      <a:endParaRPr lang="en-US" sz="1600" dirty="0">
                        <a:latin typeface="Arial" panose="020B0604020202020204" pitchFamily="34" charset="0"/>
                        <a:cs typeface="Arial" panose="020B0604020202020204" pitchFamily="34" charset="0"/>
                      </a:endParaRPr>
                    </a:p>
                  </a:txBody>
                  <a:tcPr marL="36362" marR="36362" marT="0" marB="0" anchor="ctr"/>
                </a:tc>
                <a:tc>
                  <a:txBody>
                    <a:bodyPr/>
                    <a:lstStyle/>
                    <a:p>
                      <a:pPr algn="ctr"/>
                      <a:r>
                        <a:rPr lang="en-US" sz="1600" dirty="0" smtClean="0">
                          <a:latin typeface="Arial" panose="020B0604020202020204" pitchFamily="34" charset="0"/>
                          <a:cs typeface="Arial" panose="020B0604020202020204" pitchFamily="34" charset="0"/>
                        </a:rPr>
                        <a:t>65</a:t>
                      </a:r>
                      <a:endParaRPr lang="en-US" sz="1600" dirty="0">
                        <a:latin typeface="Arial" panose="020B0604020202020204" pitchFamily="34" charset="0"/>
                        <a:cs typeface="Arial" panose="020B0604020202020204" pitchFamily="34" charset="0"/>
                      </a:endParaRPr>
                    </a:p>
                  </a:txBody>
                  <a:tcPr marL="36362" marR="36362" marT="0" marB="0" anchor="ctr"/>
                </a:tc>
              </a:tr>
              <a:tr h="321604">
                <a:tc>
                  <a:txBody>
                    <a:bodyPr/>
                    <a:lstStyle/>
                    <a:p>
                      <a:pPr marL="0" marR="0" indent="230188">
                        <a:spcBef>
                          <a:spcPts val="0"/>
                        </a:spcBef>
                        <a:spcAft>
                          <a:spcPts val="0"/>
                        </a:spcAft>
                      </a:pPr>
                      <a:r>
                        <a:rPr lang="en-GB" sz="1600" b="0" noProof="0" dirty="0" smtClean="0">
                          <a:solidFill>
                            <a:schemeClr val="bg1"/>
                          </a:solidFill>
                          <a:effectLst/>
                          <a:latin typeface="Arial" panose="020B0604020202020204" pitchFamily="34" charset="0"/>
                          <a:ea typeface="Times New Roman"/>
                          <a:cs typeface="Arial" panose="020B0604020202020204" pitchFamily="34" charset="0"/>
                        </a:rPr>
                        <a:t>ARBs</a:t>
                      </a:r>
                      <a:endParaRPr lang="en-GB" sz="1600" b="0" noProof="0" dirty="0">
                        <a:solidFill>
                          <a:schemeClr val="bg1"/>
                        </a:solidFill>
                        <a:effectLst/>
                        <a:latin typeface="Arial" panose="020B0604020202020204" pitchFamily="34" charset="0"/>
                        <a:ea typeface="Times New Roman"/>
                        <a:cs typeface="Arial" panose="020B0604020202020204" pitchFamily="34" charset="0"/>
                      </a:endParaRPr>
                    </a:p>
                  </a:txBody>
                  <a:tcPr marL="34111" marR="34111" marT="0" marB="0" anchor="ctr">
                    <a:solidFill>
                      <a:schemeClr val="accent4">
                        <a:lumMod val="50000"/>
                      </a:schemeClr>
                    </a:solidFill>
                  </a:tcPr>
                </a:tc>
                <a:tc>
                  <a:txBody>
                    <a:bodyPr/>
                    <a:lstStyle/>
                    <a:p>
                      <a:pPr algn="ctr"/>
                      <a:r>
                        <a:rPr lang="en-US" sz="1600" dirty="0" smtClean="0">
                          <a:latin typeface="Arial" panose="020B0604020202020204" pitchFamily="34" charset="0"/>
                          <a:cs typeface="Arial" panose="020B0604020202020204" pitchFamily="34" charset="0"/>
                        </a:rPr>
                        <a:t>24</a:t>
                      </a:r>
                      <a:endParaRPr lang="en-US" sz="1600" dirty="0">
                        <a:latin typeface="Arial" panose="020B0604020202020204" pitchFamily="34" charset="0"/>
                        <a:cs typeface="Arial" panose="020B0604020202020204" pitchFamily="34" charset="0"/>
                      </a:endParaRPr>
                    </a:p>
                  </a:txBody>
                  <a:tcPr marL="34111" marR="34111" marT="0" marB="0" anchor="ctr"/>
                </a:tc>
                <a:tc>
                  <a:txBody>
                    <a:bodyPr/>
                    <a:lstStyle/>
                    <a:p>
                      <a:pPr algn="ctr"/>
                      <a:r>
                        <a:rPr lang="en-US" sz="1600" dirty="0" smtClean="0">
                          <a:latin typeface="Arial" panose="020B0604020202020204" pitchFamily="34" charset="0"/>
                          <a:cs typeface="Arial" panose="020B0604020202020204" pitchFamily="34" charset="0"/>
                        </a:rPr>
                        <a:t>28</a:t>
                      </a:r>
                      <a:endParaRPr lang="en-US" sz="1600" dirty="0">
                        <a:latin typeface="Arial" panose="020B0604020202020204" pitchFamily="34" charset="0"/>
                        <a:cs typeface="Arial" panose="020B0604020202020204" pitchFamily="34" charset="0"/>
                      </a:endParaRPr>
                    </a:p>
                  </a:txBody>
                  <a:tcPr marL="34111" marR="34111" marT="0" marB="0" anchor="ctr"/>
                </a:tc>
                <a:tc>
                  <a:txBody>
                    <a:bodyPr/>
                    <a:lstStyle/>
                    <a:p>
                      <a:pPr algn="ctr"/>
                      <a:r>
                        <a:rPr lang="en-US" sz="1600" dirty="0" smtClean="0">
                          <a:latin typeface="Arial" panose="020B0604020202020204" pitchFamily="34" charset="0"/>
                          <a:cs typeface="Arial" panose="020B0604020202020204" pitchFamily="34" charset="0"/>
                        </a:rPr>
                        <a:t>27</a:t>
                      </a:r>
                      <a:endParaRPr lang="en-US" sz="1600" dirty="0">
                        <a:latin typeface="Arial" panose="020B0604020202020204" pitchFamily="34" charset="0"/>
                        <a:cs typeface="Arial" panose="020B0604020202020204" pitchFamily="34" charset="0"/>
                      </a:endParaRPr>
                    </a:p>
                  </a:txBody>
                  <a:tcPr marL="34111" marR="34111" marT="0" marB="0" anchor="ctr"/>
                </a:tc>
              </a:tr>
              <a:tr h="321604">
                <a:tc>
                  <a:txBody>
                    <a:bodyPr/>
                    <a:lstStyle/>
                    <a:p>
                      <a:pPr marL="0" marR="0" indent="230188" algn="l" defTabSz="457200" rtl="0" eaLnBrk="1" fontAlgn="auto" latinLnBrk="0" hangingPunct="1">
                        <a:lnSpc>
                          <a:spcPct val="100000"/>
                        </a:lnSpc>
                        <a:spcBef>
                          <a:spcPts val="0"/>
                        </a:spcBef>
                        <a:spcAft>
                          <a:spcPts val="0"/>
                        </a:spcAft>
                        <a:buClrTx/>
                        <a:buSzTx/>
                        <a:buFontTx/>
                        <a:buNone/>
                        <a:tabLst/>
                        <a:defRPr/>
                      </a:pPr>
                      <a:r>
                        <a:rPr lang="en-GB" sz="1600" b="0" noProof="0" dirty="0" smtClean="0">
                          <a:solidFill>
                            <a:schemeClr val="bg1"/>
                          </a:solidFill>
                          <a:effectLst/>
                          <a:latin typeface="Arial" panose="020B0604020202020204" pitchFamily="34" charset="0"/>
                          <a:ea typeface="Times New Roman"/>
                          <a:cs typeface="Arial" panose="020B0604020202020204" pitchFamily="34" charset="0"/>
                        </a:rPr>
                        <a:t>Beta-blockers</a:t>
                      </a:r>
                    </a:p>
                  </a:txBody>
                  <a:tcPr marL="34111" marR="34111" marT="0" marB="0" anchor="ctr">
                    <a:solidFill>
                      <a:schemeClr val="accent4">
                        <a:lumMod val="50000"/>
                      </a:schemeClr>
                    </a:solidFill>
                  </a:tcPr>
                </a:tc>
                <a:tc>
                  <a:txBody>
                    <a:bodyPr/>
                    <a:lstStyle/>
                    <a:p>
                      <a:pPr algn="ctr"/>
                      <a:r>
                        <a:rPr lang="en-US" sz="1600" dirty="0" smtClean="0">
                          <a:latin typeface="Arial" panose="020B0604020202020204" pitchFamily="34" charset="0"/>
                          <a:cs typeface="Arial" panose="020B0604020202020204" pitchFamily="34" charset="0"/>
                        </a:rPr>
                        <a:t>98</a:t>
                      </a:r>
                      <a:endParaRPr lang="en-US" sz="1600" dirty="0">
                        <a:latin typeface="Arial" panose="020B0604020202020204" pitchFamily="34" charset="0"/>
                        <a:cs typeface="Arial" panose="020B0604020202020204" pitchFamily="34" charset="0"/>
                      </a:endParaRPr>
                    </a:p>
                  </a:txBody>
                  <a:tcPr marL="34111" marR="34111" marT="0" marB="0" anchor="ctr"/>
                </a:tc>
                <a:tc>
                  <a:txBody>
                    <a:bodyPr/>
                    <a:lstStyle/>
                    <a:p>
                      <a:pPr algn="ctr"/>
                      <a:r>
                        <a:rPr lang="en-US" sz="1600" dirty="0" smtClean="0">
                          <a:latin typeface="Arial" panose="020B0604020202020204" pitchFamily="34" charset="0"/>
                          <a:cs typeface="Arial" panose="020B0604020202020204" pitchFamily="34" charset="0"/>
                        </a:rPr>
                        <a:t>97</a:t>
                      </a:r>
                      <a:endParaRPr lang="en-US" sz="1600" dirty="0">
                        <a:latin typeface="Arial" panose="020B0604020202020204" pitchFamily="34" charset="0"/>
                        <a:cs typeface="Arial" panose="020B0604020202020204" pitchFamily="34" charset="0"/>
                      </a:endParaRPr>
                    </a:p>
                  </a:txBody>
                  <a:tcPr marL="34111" marR="34111" marT="0" marB="0" anchor="ctr"/>
                </a:tc>
                <a:tc>
                  <a:txBody>
                    <a:bodyPr/>
                    <a:lstStyle/>
                    <a:p>
                      <a:pPr algn="ctr"/>
                      <a:r>
                        <a:rPr lang="en-US" sz="1600" dirty="0" smtClean="0">
                          <a:latin typeface="Arial" panose="020B0604020202020204" pitchFamily="34" charset="0"/>
                          <a:cs typeface="Arial" panose="020B0604020202020204" pitchFamily="34" charset="0"/>
                        </a:rPr>
                        <a:t>97</a:t>
                      </a:r>
                      <a:endParaRPr lang="en-US" sz="1600" dirty="0">
                        <a:latin typeface="Arial" panose="020B0604020202020204" pitchFamily="34" charset="0"/>
                        <a:cs typeface="Arial" panose="020B0604020202020204" pitchFamily="34" charset="0"/>
                      </a:endParaRPr>
                    </a:p>
                  </a:txBody>
                  <a:tcPr marL="34111" marR="34111" marT="0" marB="0" anchor="ctr"/>
                </a:tc>
              </a:tr>
              <a:tr h="321604">
                <a:tc>
                  <a:txBody>
                    <a:bodyPr/>
                    <a:lstStyle/>
                    <a:p>
                      <a:pPr marL="0" marR="0" indent="230188">
                        <a:spcBef>
                          <a:spcPts val="0"/>
                        </a:spcBef>
                        <a:spcAft>
                          <a:spcPts val="0"/>
                        </a:spcAft>
                      </a:pPr>
                      <a:r>
                        <a:rPr lang="en-GB" sz="1600" b="0" noProof="0" dirty="0" smtClean="0">
                          <a:solidFill>
                            <a:schemeClr val="bg1"/>
                          </a:solidFill>
                          <a:effectLst/>
                          <a:latin typeface="Arial" panose="020B0604020202020204" pitchFamily="34" charset="0"/>
                          <a:ea typeface="Times New Roman"/>
                          <a:cs typeface="Arial" panose="020B0604020202020204" pitchFamily="34" charset="0"/>
                        </a:rPr>
                        <a:t>MRAs</a:t>
                      </a:r>
                      <a:endParaRPr lang="en-GB" sz="1600" b="0" noProof="0" dirty="0">
                        <a:solidFill>
                          <a:schemeClr val="bg1"/>
                        </a:solidFill>
                        <a:effectLst/>
                        <a:latin typeface="Arial" panose="020B0604020202020204" pitchFamily="34" charset="0"/>
                        <a:ea typeface="Times New Roman"/>
                        <a:cs typeface="Arial" panose="020B0604020202020204" pitchFamily="34" charset="0"/>
                      </a:endParaRPr>
                    </a:p>
                  </a:txBody>
                  <a:tcPr marL="34111" marR="34111" marT="0" marB="0" anchor="ctr">
                    <a:solidFill>
                      <a:schemeClr val="accent4">
                        <a:lumMod val="50000"/>
                      </a:schemeClr>
                    </a:solidFill>
                  </a:tcPr>
                </a:tc>
                <a:tc>
                  <a:txBody>
                    <a:bodyPr/>
                    <a:lstStyle/>
                    <a:p>
                      <a:pPr algn="ctr"/>
                      <a:r>
                        <a:rPr lang="en-US" sz="1600" dirty="0" smtClean="0">
                          <a:latin typeface="Arial" panose="020B0604020202020204" pitchFamily="34" charset="0"/>
                          <a:cs typeface="Arial" panose="020B0604020202020204" pitchFamily="34" charset="0"/>
                        </a:rPr>
                        <a:t>59</a:t>
                      </a:r>
                      <a:endParaRPr lang="en-US" sz="1600" dirty="0">
                        <a:latin typeface="Arial" panose="020B0604020202020204" pitchFamily="34" charset="0"/>
                        <a:cs typeface="Arial" panose="020B0604020202020204" pitchFamily="34" charset="0"/>
                      </a:endParaRPr>
                    </a:p>
                  </a:txBody>
                  <a:tcPr marL="34111" marR="34111" marT="0" marB="0" anchor="ctr"/>
                </a:tc>
                <a:tc>
                  <a:txBody>
                    <a:bodyPr/>
                    <a:lstStyle/>
                    <a:p>
                      <a:pPr algn="ctr"/>
                      <a:r>
                        <a:rPr lang="en-US" sz="1600" dirty="0" smtClean="0">
                          <a:latin typeface="Arial" panose="020B0604020202020204" pitchFamily="34" charset="0"/>
                          <a:cs typeface="Arial" panose="020B0604020202020204" pitchFamily="34" charset="0"/>
                        </a:rPr>
                        <a:t>58</a:t>
                      </a:r>
                      <a:endParaRPr lang="en-US" sz="1600" dirty="0">
                        <a:latin typeface="Arial" panose="020B0604020202020204" pitchFamily="34" charset="0"/>
                        <a:cs typeface="Arial" panose="020B0604020202020204" pitchFamily="34" charset="0"/>
                      </a:endParaRPr>
                    </a:p>
                  </a:txBody>
                  <a:tcPr marL="34111" marR="34111" marT="0" marB="0" anchor="ctr"/>
                </a:tc>
                <a:tc>
                  <a:txBody>
                    <a:bodyPr/>
                    <a:lstStyle/>
                    <a:p>
                      <a:pPr algn="ctr"/>
                      <a:r>
                        <a:rPr lang="en-US" sz="1600" dirty="0" smtClean="0">
                          <a:latin typeface="Arial" panose="020B0604020202020204" pitchFamily="34" charset="0"/>
                          <a:cs typeface="Arial" panose="020B0604020202020204" pitchFamily="34" charset="0"/>
                        </a:rPr>
                        <a:t>63</a:t>
                      </a:r>
                      <a:endParaRPr lang="en-US" sz="1600" dirty="0">
                        <a:latin typeface="Arial" panose="020B0604020202020204" pitchFamily="34" charset="0"/>
                        <a:cs typeface="Arial" panose="020B0604020202020204" pitchFamily="34" charset="0"/>
                      </a:endParaRPr>
                    </a:p>
                  </a:txBody>
                  <a:tcPr marL="34111" marR="34111" marT="0" marB="0" anchor="ctr"/>
                </a:tc>
              </a:tr>
              <a:tr h="321604">
                <a:tc>
                  <a:txBody>
                    <a:bodyPr/>
                    <a:lstStyle/>
                    <a:p>
                      <a:pPr marL="0" marR="0" indent="230188">
                        <a:spcBef>
                          <a:spcPts val="0"/>
                        </a:spcBef>
                        <a:spcAft>
                          <a:spcPts val="0"/>
                        </a:spcAft>
                      </a:pPr>
                      <a:r>
                        <a:rPr lang="en-GB" sz="1600" b="0" noProof="0" dirty="0" smtClean="0">
                          <a:solidFill>
                            <a:schemeClr val="bg1"/>
                          </a:solidFill>
                          <a:effectLst/>
                          <a:latin typeface="Arial" panose="020B0604020202020204" pitchFamily="34" charset="0"/>
                          <a:ea typeface="Times New Roman"/>
                          <a:cs typeface="Arial" panose="020B0604020202020204" pitchFamily="34" charset="0"/>
                        </a:rPr>
                        <a:t>Diuretics</a:t>
                      </a:r>
                      <a:r>
                        <a:rPr lang="en-GB" sz="1600" b="0" baseline="0" noProof="0" dirty="0" smtClean="0">
                          <a:solidFill>
                            <a:schemeClr val="bg1"/>
                          </a:solidFill>
                          <a:effectLst/>
                          <a:latin typeface="Arial" panose="020B0604020202020204" pitchFamily="34" charset="0"/>
                          <a:ea typeface="Times New Roman"/>
                          <a:cs typeface="Arial" panose="020B0604020202020204" pitchFamily="34" charset="0"/>
                        </a:rPr>
                        <a:t> other than MRAs</a:t>
                      </a:r>
                      <a:endParaRPr lang="en-GB" sz="1600" b="0" noProof="0" dirty="0">
                        <a:solidFill>
                          <a:schemeClr val="bg1"/>
                        </a:solidFill>
                        <a:effectLst/>
                        <a:latin typeface="Arial" panose="020B0604020202020204" pitchFamily="34" charset="0"/>
                        <a:ea typeface="Times New Roman"/>
                        <a:cs typeface="Arial" panose="020B0604020202020204" pitchFamily="34" charset="0"/>
                      </a:endParaRPr>
                    </a:p>
                  </a:txBody>
                  <a:tcPr marL="34111" marR="34111" marT="0" marB="0" anchor="ctr">
                    <a:solidFill>
                      <a:schemeClr val="accent4">
                        <a:lumMod val="50000"/>
                      </a:schemeClr>
                    </a:solidFill>
                  </a:tcPr>
                </a:tc>
                <a:tc>
                  <a:txBody>
                    <a:bodyPr/>
                    <a:lstStyle/>
                    <a:p>
                      <a:pPr algn="ctr"/>
                      <a:r>
                        <a:rPr lang="en-US" sz="1600" dirty="0" smtClean="0">
                          <a:latin typeface="Arial" panose="020B0604020202020204" pitchFamily="34" charset="0"/>
                          <a:cs typeface="Arial" panose="020B0604020202020204" pitchFamily="34" charset="0"/>
                        </a:rPr>
                        <a:t>84</a:t>
                      </a:r>
                      <a:endParaRPr lang="en-US" sz="1600" dirty="0">
                        <a:latin typeface="Arial" panose="020B0604020202020204" pitchFamily="34" charset="0"/>
                        <a:cs typeface="Arial" panose="020B0604020202020204" pitchFamily="34" charset="0"/>
                      </a:endParaRPr>
                    </a:p>
                  </a:txBody>
                  <a:tcPr marL="34111" marR="34111" marT="0" marB="0" anchor="ctr"/>
                </a:tc>
                <a:tc>
                  <a:txBody>
                    <a:bodyPr/>
                    <a:lstStyle/>
                    <a:p>
                      <a:pPr algn="ctr"/>
                      <a:r>
                        <a:rPr lang="en-US" sz="1600" dirty="0" smtClean="0">
                          <a:latin typeface="Arial" panose="020B0604020202020204" pitchFamily="34" charset="0"/>
                          <a:cs typeface="Arial" panose="020B0604020202020204" pitchFamily="34" charset="0"/>
                        </a:rPr>
                        <a:t>85</a:t>
                      </a:r>
                      <a:endParaRPr lang="en-US" sz="1600" dirty="0">
                        <a:latin typeface="Arial" panose="020B0604020202020204" pitchFamily="34" charset="0"/>
                        <a:cs typeface="Arial" panose="020B0604020202020204" pitchFamily="34" charset="0"/>
                      </a:endParaRPr>
                    </a:p>
                  </a:txBody>
                  <a:tcPr marL="34111" marR="34111" marT="0" marB="0" anchor="ctr"/>
                </a:tc>
                <a:tc>
                  <a:txBody>
                    <a:bodyPr/>
                    <a:lstStyle/>
                    <a:p>
                      <a:pPr algn="ctr"/>
                      <a:r>
                        <a:rPr lang="en-US" sz="1600" dirty="0" smtClean="0">
                          <a:latin typeface="Arial" panose="020B0604020202020204" pitchFamily="34" charset="0"/>
                          <a:cs typeface="Arial" panose="020B0604020202020204" pitchFamily="34" charset="0"/>
                        </a:rPr>
                        <a:t>90</a:t>
                      </a:r>
                      <a:endParaRPr lang="en-US" sz="1600" dirty="0">
                        <a:latin typeface="Arial" panose="020B0604020202020204" pitchFamily="34" charset="0"/>
                        <a:cs typeface="Arial" panose="020B0604020202020204" pitchFamily="34" charset="0"/>
                      </a:endParaRPr>
                    </a:p>
                  </a:txBody>
                  <a:tcPr marL="34111" marR="34111" marT="0" marB="0" anchor="ctr"/>
                </a:tc>
              </a:tr>
            </a:tbl>
          </a:graphicData>
        </a:graphic>
      </p:graphicFrame>
      <p:sp>
        <p:nvSpPr>
          <p:cNvPr id="2" name="Title 1"/>
          <p:cNvSpPr>
            <a:spLocks noGrp="1"/>
          </p:cNvSpPr>
          <p:nvPr>
            <p:ph type="title"/>
          </p:nvPr>
        </p:nvSpPr>
        <p:spPr>
          <a:xfrm>
            <a:off x="1120140" y="510540"/>
            <a:ext cx="6923086" cy="613532"/>
          </a:xfrm>
        </p:spPr>
        <p:txBody>
          <a:bodyPr>
            <a:noAutofit/>
          </a:bodyPr>
          <a:lstStyle/>
          <a:p>
            <a:r>
              <a:rPr lang="en-US" sz="3200" b="1" dirty="0" smtClean="0">
                <a:latin typeface="Arial" panose="020B0604020202020204" pitchFamily="34" charset="0"/>
                <a:cs typeface="Arial" panose="020B0604020202020204" pitchFamily="34" charset="0"/>
              </a:rPr>
              <a:t>Key Baseline Concomitant Medications and Lab </a:t>
            </a:r>
            <a:r>
              <a:rPr lang="en-US" sz="3200" dirty="0" smtClean="0">
                <a:latin typeface="Arial" panose="020B0604020202020204" pitchFamily="34" charset="0"/>
                <a:cs typeface="Arial" panose="020B0604020202020204" pitchFamily="34" charset="0"/>
              </a:rPr>
              <a:t>Values</a:t>
            </a:r>
            <a:endParaRPr lang="en-US" sz="3200" b="1" baseline="30000" dirty="0">
              <a:latin typeface="Arial" panose="020B0604020202020204" pitchFamily="34" charset="0"/>
              <a:cs typeface="Arial" panose="020B0604020202020204" pitchFamily="34" charset="0"/>
            </a:endParaRPr>
          </a:p>
        </p:txBody>
      </p:sp>
      <p:sp>
        <p:nvSpPr>
          <p:cNvPr id="6" name="TextBox 5"/>
          <p:cNvSpPr txBox="1"/>
          <p:nvPr/>
        </p:nvSpPr>
        <p:spPr>
          <a:xfrm>
            <a:off x="273170" y="6411411"/>
            <a:ext cx="8644469" cy="261610"/>
          </a:xfrm>
          <a:prstGeom prst="rect">
            <a:avLst/>
          </a:prstGeom>
          <a:noFill/>
        </p:spPr>
        <p:txBody>
          <a:bodyPr wrap="square" rtlCol="0">
            <a:spAutoFit/>
          </a:bodyPr>
          <a:lstStyle/>
          <a:p>
            <a:endParaRPr lang="en-US" sz="1100" dirty="0">
              <a:latin typeface="Arial" panose="020B0604020202020204" pitchFamily="34" charset="0"/>
              <a:cs typeface="Arial" panose="020B0604020202020204" pitchFamily="34" charset="0"/>
            </a:endParaRPr>
          </a:p>
        </p:txBody>
      </p:sp>
      <p:pic>
        <p:nvPicPr>
          <p:cNvPr id="5" name="Picture 4"/>
          <p:cNvPicPr>
            <a:picLocks noChangeAspect="1" noChangeArrowheads="1"/>
          </p:cNvPicPr>
          <p:nvPr/>
        </p:nvPicPr>
        <p:blipFill>
          <a:blip r:embed="rId3" cstate="print"/>
          <a:srcRect/>
          <a:stretch>
            <a:fillRect/>
          </a:stretch>
        </p:blipFill>
        <p:spPr bwMode="auto">
          <a:xfrm>
            <a:off x="78001" y="64132"/>
            <a:ext cx="1484079" cy="554182"/>
          </a:xfrm>
          <a:prstGeom prst="rect">
            <a:avLst/>
          </a:prstGeom>
          <a:noFill/>
          <a:ln w="9525">
            <a:noFill/>
            <a:miter lim="800000"/>
            <a:headEnd/>
            <a:tailEnd/>
          </a:ln>
        </p:spPr>
      </p:pic>
    </p:spTree>
    <p:extLst>
      <p:ext uri="{BB962C8B-B14F-4D97-AF65-F5344CB8AC3E}">
        <p14:creationId xmlns:p14="http://schemas.microsoft.com/office/powerpoint/2010/main" val="1909682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3.1|15.7"/>
</p:tagLst>
</file>

<file path=ppt/tags/tag2.xml><?xml version="1.0" encoding="utf-8"?>
<p:tagLst xmlns:a="http://schemas.openxmlformats.org/drawingml/2006/main" xmlns:r="http://schemas.openxmlformats.org/officeDocument/2006/relationships" xmlns:p="http://schemas.openxmlformats.org/presentationml/2006/main">
  <p:tag name="UID" val="39771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1871</TotalTime>
  <Words>2509</Words>
  <Application>Microsoft Office PowerPoint</Application>
  <PresentationFormat>On-screen Show (4:3)</PresentationFormat>
  <Paragraphs>707</Paragraphs>
  <Slides>19</Slides>
  <Notes>19</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3</vt:i4>
      </vt:variant>
      <vt:variant>
        <vt:lpstr>Slide Titles</vt:lpstr>
      </vt:variant>
      <vt:variant>
        <vt:i4>19</vt:i4>
      </vt:variant>
    </vt:vector>
  </HeadingPairs>
  <TitlesOfParts>
    <vt:vector size="28" baseType="lpstr">
      <vt:lpstr>Arial</vt:lpstr>
      <vt:lpstr>Calibri</vt:lpstr>
      <vt:lpstr>Times New Roman</vt:lpstr>
      <vt:lpstr>Wingdings</vt:lpstr>
      <vt:lpstr>Office Theme</vt:lpstr>
      <vt:lpstr>2_Office Theme</vt:lpstr>
      <vt:lpstr>Prism 5</vt:lpstr>
      <vt:lpstr>Prism 6</vt:lpstr>
      <vt:lpstr>SPW 12.0 Graph</vt:lpstr>
      <vt:lpstr>Chronic Oral Study of Myosin Activation to Increase Contractility in Heart Failure (COSMIC-HF): Results from a Double-blind, Randomized, Placebo-controlled, Multicenter Study</vt:lpstr>
      <vt:lpstr>Omecamtiv Mecarbil (OM) is a  Novel Selective Cardiac Myosin Activator</vt:lpstr>
      <vt:lpstr>OM-induced Increases in Systolic Ejection Time (SET) Underlie the Improvements in Cardiac Function</vt:lpstr>
      <vt:lpstr>COSMIC-HF Chronic Oral Study of Myosin Activation to Increase Contractility in Heart Failure</vt:lpstr>
      <vt:lpstr>Study Design</vt:lpstr>
      <vt:lpstr>Expansion Phase</vt:lpstr>
      <vt:lpstr>Key Inclusion and Exclusion Criteria</vt:lpstr>
      <vt:lpstr> Key Baseline Demographics and Disease Characteristics</vt:lpstr>
      <vt:lpstr>Key Baseline Concomitant Medications and Lab Values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Conclusions</vt:lpstr>
      <vt:lpstr>Committees</vt:lpstr>
    </vt:vector>
  </TitlesOfParts>
  <Company>Amgen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Chronic Oral Study of Myosin Activation to Increase Contractility in Heart Failure (COSMIC-HF): Final Results from a Double-blind, Randomized, Placebo-controlled, Multicenter Study</dc:title>
  <dc:creator>editor</dc:creator>
  <cp:lastModifiedBy>Akeem Ranmal</cp:lastModifiedBy>
  <cp:revision>239</cp:revision>
  <cp:lastPrinted>2015-11-06T20:59:04Z</cp:lastPrinted>
  <dcterms:created xsi:type="dcterms:W3CDTF">2015-11-04T22:14:06Z</dcterms:created>
  <dcterms:modified xsi:type="dcterms:W3CDTF">2015-11-07T17:04:57Z</dcterms:modified>
</cp:coreProperties>
</file>